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71"/>
  </p:notesMasterIdLst>
  <p:handoutMasterIdLst>
    <p:handoutMasterId r:id="rId72"/>
  </p:handoutMasterIdLst>
  <p:sldIdLst>
    <p:sldId id="256" r:id="rId2"/>
    <p:sldId id="276" r:id="rId3"/>
    <p:sldId id="341" r:id="rId4"/>
    <p:sldId id="343" r:id="rId5"/>
    <p:sldId id="340" r:id="rId6"/>
    <p:sldId id="344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4923"/>
    <a:srgbClr val="323F1E"/>
    <a:srgbClr val="2E3A1C"/>
    <a:srgbClr val="000000"/>
    <a:srgbClr val="003A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2377" autoAdjust="0"/>
  </p:normalViewPr>
  <p:slideViewPr>
    <p:cSldViewPr>
      <p:cViewPr varScale="1">
        <p:scale>
          <a:sx n="72" d="100"/>
          <a:sy n="72" d="100"/>
        </p:scale>
        <p:origin x="-312" y="-96"/>
      </p:cViewPr>
      <p:guideLst>
        <p:guide orient="horz" pos="102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179D-1DAD-CD45-845D-B90BB87858CA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1EE3-266A-C644-BD25-CC6FDED94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03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2F49-AB9F-44E8-AD6D-8B235D6FFA93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0F40-438B-4741-9663-A745F4A01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48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0F40-438B-4741-9663-A745F4A010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2DB672-811B-4ED4-BCC2-FBB3C8FE3715}" type="slidenum">
              <a:rPr lang="de-CH"/>
              <a:pPr/>
              <a:t>4</a:t>
            </a:fld>
            <a:endParaRPr lang="de-CH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D (Hintergrundbild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23"/>
          <p:cNvSpPr/>
          <p:nvPr userDrawn="1"/>
        </p:nvSpPr>
        <p:spPr>
          <a:xfrm>
            <a:off x="1" y="1"/>
            <a:ext cx="9143999" cy="4691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3" name="Bild 18" descr="g_eth_logo_kurz_neg_Schutzrau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" y="152400"/>
            <a:ext cx="971061" cy="1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058447" y="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</a:rPr>
              <a:t>spcl.inf.ethz.ch</a:t>
            </a:r>
            <a:endParaRPr lang="en-US" sz="9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2" descr="X:\pubs\2013\einfuehrungsvorlesung\twitter-bird-dark-bgs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5968" y="152400"/>
            <a:ext cx="256032" cy="25603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8311721" y="152400"/>
            <a:ext cx="7649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</a:rPr>
              <a:t>@spcl_eth</a:t>
            </a:r>
            <a:endParaRPr lang="en-US" sz="9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2" descr="X:\pubs\2013\einfuehrungsvorlesung\spcl_whi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-29740"/>
            <a:ext cx="987425" cy="506412"/>
          </a:xfrm>
          <a:prstGeom prst="rect">
            <a:avLst/>
          </a:prstGeom>
          <a:noFill/>
        </p:spPr>
      </p:pic>
      <p:pic>
        <p:nvPicPr>
          <p:cNvPr id="21" name="Picture 7" descr="X:\pubs\2013\einfuehrungsvorlesung\panorama.jpg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GlowDiffused trans="100000" intensity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8261" y="0"/>
            <a:ext cx="5291991" cy="46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5A20-4D4E-47B5-A36E-D4413CAC1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352554"/>
            <a:ext cx="8496300" cy="4895846"/>
          </a:xfrm>
        </p:spPr>
        <p:txBody>
          <a:bodyPr/>
          <a:lstStyle>
            <a:lvl1pPr>
              <a:defRPr sz="2000" b="1"/>
            </a:lvl1pPr>
            <a:lvl2pPr>
              <a:buClrTx/>
              <a:buFont typeface="Wingdings" pitchFamily="2" charset="2"/>
              <a:buChar char="§"/>
              <a:defRPr sz="1800"/>
            </a:lvl2pPr>
            <a:lvl3pPr>
              <a:buNone/>
              <a:defRPr i="1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8" t="19025" r="112" b="21320"/>
          <a:stretch/>
        </p:blipFill>
        <p:spPr>
          <a:xfrm>
            <a:off x="323850" y="620713"/>
            <a:ext cx="8496300" cy="2808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15BC-0574-4971-81F6-F1196D2E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59C1-DD27-4FA2-9F22-29570054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9CA9-1258-4FB0-B281-1DCB52EF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>
          <a:xfrm>
            <a:off x="1" y="1"/>
            <a:ext cx="9143999" cy="4691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62600" y="6389688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77300" y="6465888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349376"/>
            <a:ext cx="8483938" cy="51276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533400"/>
            <a:ext cx="84963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5" name="Bild 18" descr="g_eth_logo_kurz_neg_Schutzraum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" y="152400"/>
            <a:ext cx="971061" cy="1584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058447" y="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</a:rPr>
              <a:t>spcl.inf.ethz.ch</a:t>
            </a:r>
            <a:endParaRPr lang="en-US" sz="9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X:\pubs\2013\einfuehrungsvorlesung\twitter-bird-dark-bgs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5968" y="152400"/>
            <a:ext cx="256032" cy="2560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 userDrawn="1"/>
        </p:nvSpPr>
        <p:spPr>
          <a:xfrm>
            <a:off x="8311721" y="152400"/>
            <a:ext cx="7649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chemeClr val="bg1">
                    <a:lumMod val="95000"/>
                  </a:schemeClr>
                </a:solidFill>
              </a:rPr>
              <a:t>@spcl_eth</a:t>
            </a:r>
            <a:endParaRPr lang="en-US" sz="9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X:\pubs\2013\einfuehrungsvorlesung\spcl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-29740"/>
            <a:ext cx="987425" cy="506412"/>
          </a:xfrm>
          <a:prstGeom prst="rect">
            <a:avLst/>
          </a:prstGeom>
          <a:noFill/>
        </p:spPr>
      </p:pic>
      <p:pic>
        <p:nvPicPr>
          <p:cNvPr id="44039" name="Picture 7" descr="X:\pubs\2013\einfuehrungsvorlesung\panorama.jpg"/>
          <p:cNvPicPr>
            <a:picLocks noChangeAspect="1" noChangeArrowheads="1"/>
          </p:cNvPicPr>
          <p:nvPr userDrawn="1"/>
        </p:nvPicPr>
        <p:blipFill>
          <a:blip r:embed="rId15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artisticGlowDiffused trans="100000" intensity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8261" y="0"/>
            <a:ext cx="5291991" cy="46634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83" r:id="rId3"/>
    <p:sldLayoutId id="2147483684" r:id="rId4"/>
    <p:sldLayoutId id="2147483685" r:id="rId5"/>
    <p:sldLayoutId id="2147483678" r:id="rId6"/>
    <p:sldLayoutId id="2147483689" r:id="rId7"/>
    <p:sldLayoutId id="2147483690" r:id="rId8"/>
    <p:sldLayoutId id="2147483691" r:id="rId9"/>
    <p:sldLayoutId id="2147483692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cl.inf.ethz.ch/cgi-bin/mailman/listinfo/2014-osnet-ta" TargetMode="External"/><Relationship Id="rId2" Type="http://schemas.openxmlformats.org/officeDocument/2006/relationships/hyperlink" Target="http://spcl.inf.ethz.ch/Teaching/2014-osne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spp.cs.washington.edu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3548" y="476672"/>
            <a:ext cx="8496298" cy="46572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cap="small" dirty="0" smtClean="0"/>
              <a:t>Adrian </a:t>
            </a:r>
            <a:r>
              <a:rPr lang="en-US" cap="small" dirty="0" err="1" smtClean="0"/>
              <a:t>Perrig</a:t>
            </a:r>
            <a:r>
              <a:rPr lang="en-US" cap="small" dirty="0" smtClean="0"/>
              <a:t> </a:t>
            </a:r>
            <a:r>
              <a:rPr lang="en-US" cap="small" dirty="0" smtClean="0"/>
              <a:t>&amp; Torsten Hoefler</a:t>
            </a:r>
            <a:endParaRPr lang="en-US" cap="small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48" y="919212"/>
            <a:ext cx="8496299" cy="96080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Networks and Operating </a:t>
            </a:r>
            <a:r>
              <a:rPr lang="en-US" dirty="0" smtClean="0"/>
              <a:t>Systems </a:t>
            </a:r>
            <a:r>
              <a:rPr lang="en-US" sz="1800" dirty="0" smtClean="0"/>
              <a:t>(252-0062-00)</a:t>
            </a:r>
            <a:r>
              <a:rPr lang="ar-SA" dirty="0" smtClean="0"/>
              <a:t>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 smtClean="0"/>
              <a:t>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Operating Systems</a:t>
            </a:r>
            <a:br>
              <a:rPr lang="en-US" dirty="0" smtClean="0"/>
            </a:b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worth a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Jerome H. </a:t>
            </a:r>
            <a:r>
              <a:rPr lang="en-US" sz="2800" dirty="0" err="1" smtClean="0"/>
              <a:t>Saltzer</a:t>
            </a:r>
            <a:r>
              <a:rPr lang="en-US" sz="2800" dirty="0" smtClean="0"/>
              <a:t> and M. </a:t>
            </a:r>
            <a:r>
              <a:rPr lang="en-US" sz="2800" dirty="0" err="1" smtClean="0"/>
              <a:t>Frans</a:t>
            </a:r>
            <a:r>
              <a:rPr lang="en-US" sz="2800" dirty="0" smtClean="0"/>
              <a:t> </a:t>
            </a:r>
            <a:r>
              <a:rPr lang="en-US" sz="2800" dirty="0" err="1" smtClean="0"/>
              <a:t>Kaashoek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i="1" dirty="0" smtClean="0"/>
              <a:t>“Principles of Computer System Design”</a:t>
            </a:r>
          </a:p>
          <a:p>
            <a:endParaRPr lang="en-US" sz="2800" i="1" dirty="0"/>
          </a:p>
          <a:p>
            <a:r>
              <a:rPr lang="en-US" sz="2800" dirty="0" smtClean="0"/>
              <a:t>Focus on principles, with illustrative examples</a:t>
            </a:r>
          </a:p>
          <a:p>
            <a:endParaRPr lang="en-US" sz="2800" i="1" dirty="0"/>
          </a:p>
          <a:p>
            <a:endParaRPr lang="en-US" sz="2800" i="1" dirty="0" smtClean="0"/>
          </a:p>
        </p:txBody>
      </p:sp>
      <p:pic>
        <p:nvPicPr>
          <p:cNvPr id="4" name="Picture 3" descr="9780123749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057400"/>
            <a:ext cx="3311610" cy="4084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75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worth a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Andrew S. Tanebaum: </a:t>
            </a:r>
            <a:br>
              <a:rPr lang="en-US" sz="2800" dirty="0" smtClean="0"/>
            </a:br>
            <a:r>
              <a:rPr lang="en-US" sz="2800" i="1" dirty="0" smtClean="0"/>
              <a:t>“Modern Operating Systems”</a:t>
            </a:r>
          </a:p>
          <a:p>
            <a:r>
              <a:rPr lang="en-US" sz="2800" i="1" dirty="0" smtClean="0"/>
              <a:t>Must </a:t>
            </a:r>
            <a:r>
              <a:rPr lang="en-US" sz="2800" dirty="0" smtClean="0"/>
              <a:t>be at least 3</a:t>
            </a:r>
            <a:r>
              <a:rPr lang="en-US" sz="2800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Edition!</a:t>
            </a:r>
            <a:endParaRPr lang="en-US" sz="2800" i="1" dirty="0"/>
          </a:p>
          <a:p>
            <a:r>
              <a:rPr lang="en-US" sz="2800" dirty="0" smtClean="0"/>
              <a:t>Very broad – lots of references to recent (2006) research.</a:t>
            </a:r>
          </a:p>
          <a:p>
            <a:endParaRPr lang="en-US" sz="2800" i="1" dirty="0"/>
          </a:p>
          <a:p>
            <a:endParaRPr lang="en-US" sz="2800" i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19CA9-1258-4FB0-B281-1DCB52EFB2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39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415BC-0574-4971-81F6-F1196D2E1B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47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learn about Operating Systems?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complex topics in Computer Science!</a:t>
            </a:r>
          </a:p>
          <a:p>
            <a:pPr lvl="1"/>
            <a:r>
              <a:rPr lang="en-US" dirty="0" smtClean="0"/>
              <a:t>Very few simplifying assumptions</a:t>
            </a:r>
          </a:p>
          <a:p>
            <a:pPr lvl="1"/>
            <a:r>
              <a:rPr lang="en-US" dirty="0" smtClean="0"/>
              <a:t>Dealing with the real world</a:t>
            </a:r>
          </a:p>
          <a:p>
            <a:pPr lvl="1"/>
            <a:r>
              <a:rPr lang="en-US" dirty="0" smtClean="0"/>
              <a:t>Intersection of many areas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Mainstream OSes are large: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Windows 7 ~ 50 million lines of code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Linux rapidly catching up in complexity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other software systems are a subset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Games, browsers, databases, servers, cloud, etc.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86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learn about Operating Systems?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complex topics in Computer Science!</a:t>
            </a:r>
          </a:p>
          <a:p>
            <a:pPr lvl="1"/>
            <a:r>
              <a:rPr lang="en-US" dirty="0" smtClean="0"/>
              <a:t>Very few simplifying assumptions</a:t>
            </a:r>
          </a:p>
          <a:p>
            <a:pPr lvl="1"/>
            <a:r>
              <a:rPr lang="en-US" dirty="0" smtClean="0"/>
              <a:t>Dealing with the real world</a:t>
            </a:r>
          </a:p>
          <a:p>
            <a:pPr lvl="1"/>
            <a:r>
              <a:rPr lang="en-US" dirty="0" smtClean="0"/>
              <a:t>Intersection of many areas</a:t>
            </a:r>
          </a:p>
          <a:p>
            <a:r>
              <a:rPr lang="en-US" dirty="0" smtClean="0"/>
              <a:t>Mainstream OSes are large:</a:t>
            </a:r>
          </a:p>
          <a:p>
            <a:pPr lvl="1"/>
            <a:r>
              <a:rPr lang="en-US" dirty="0" smtClean="0"/>
              <a:t>Windows 7 ~ 50 million lines of code</a:t>
            </a:r>
          </a:p>
          <a:p>
            <a:pPr lvl="1"/>
            <a:r>
              <a:rPr lang="en-US" dirty="0" smtClean="0"/>
              <a:t>Linux rapidly catching up in complexity (~15 million LOC)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other software systems are a subset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Games, browsers, databases, servers, cloud, etc.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19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learn about Operating Systems?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complex topics in Computer Science!</a:t>
            </a:r>
          </a:p>
          <a:p>
            <a:pPr lvl="1"/>
            <a:r>
              <a:rPr lang="en-US" dirty="0" smtClean="0"/>
              <a:t>Very few simplifying assumptions</a:t>
            </a:r>
          </a:p>
          <a:p>
            <a:pPr lvl="1"/>
            <a:r>
              <a:rPr lang="en-US" dirty="0" smtClean="0"/>
              <a:t>Dealing with the real world</a:t>
            </a:r>
          </a:p>
          <a:p>
            <a:pPr lvl="1"/>
            <a:r>
              <a:rPr lang="en-US" dirty="0" smtClean="0"/>
              <a:t>Intersection of many areas</a:t>
            </a:r>
          </a:p>
          <a:p>
            <a:r>
              <a:rPr lang="en-US" dirty="0" smtClean="0"/>
              <a:t>Mainstream OSes are large:</a:t>
            </a:r>
          </a:p>
          <a:p>
            <a:pPr lvl="1"/>
            <a:r>
              <a:rPr lang="en-US" dirty="0" smtClean="0"/>
              <a:t>Windows 7 ~ 50 million lines of code</a:t>
            </a:r>
          </a:p>
          <a:p>
            <a:pPr lvl="1"/>
            <a:r>
              <a:rPr lang="en-US" dirty="0" smtClean="0"/>
              <a:t>Linux rapidly catching up in complexity (~15 million LOC)</a:t>
            </a:r>
          </a:p>
          <a:p>
            <a:r>
              <a:rPr lang="en-US" dirty="0" smtClean="0"/>
              <a:t>Most other software systems are a subset</a:t>
            </a:r>
          </a:p>
          <a:p>
            <a:pPr lvl="1"/>
            <a:r>
              <a:rPr lang="en-US" dirty="0" smtClean="0"/>
              <a:t>Games, browsers, databases, servers, cloud, etc.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8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lots of operating systems concepts…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calls</a:t>
            </a:r>
          </a:p>
          <a:p>
            <a:r>
              <a:rPr lang="en-US" dirty="0" smtClean="0"/>
              <a:t>Concurrency and asynchrony</a:t>
            </a:r>
          </a:p>
          <a:p>
            <a:r>
              <a:rPr lang="en-US" dirty="0" smtClean="0"/>
              <a:t>Processes and threads</a:t>
            </a:r>
          </a:p>
          <a:p>
            <a:r>
              <a:rPr lang="en-US" dirty="0" smtClean="0"/>
              <a:t>Security, authorization, protection</a:t>
            </a:r>
          </a:p>
          <a:p>
            <a:r>
              <a:rPr lang="en-US" dirty="0" smtClean="0"/>
              <a:t>Memory, virtual memory, and paging</a:t>
            </a:r>
          </a:p>
          <a:p>
            <a:r>
              <a:rPr lang="en-US" dirty="0" smtClean="0"/>
              <a:t>Files and file systems, data management</a:t>
            </a:r>
          </a:p>
          <a:p>
            <a:r>
              <a:rPr lang="en-US" dirty="0" smtClean="0"/>
              <a:t>I/O: Devices, Interrupts, DMA</a:t>
            </a:r>
          </a:p>
          <a:p>
            <a:r>
              <a:rPr lang="en-US" dirty="0" smtClean="0"/>
              <a:t>Network interfaces and protocol stacks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610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lots of </a:t>
            </a:r>
            <a:br>
              <a:rPr lang="en-US" dirty="0" smtClean="0"/>
            </a:br>
            <a:r>
              <a:rPr lang="en-US" dirty="0" smtClean="0"/>
              <a:t>operating systems…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1" y="2037843"/>
            <a:ext cx="1209037" cy="1105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76800"/>
            <a:ext cx="1714500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00" y="4800600"/>
            <a:ext cx="1300562" cy="1300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00" y="2862403"/>
            <a:ext cx="14287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1304806" cy="1382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50" y="5133781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76737"/>
            <a:ext cx="1524000" cy="107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1771650" cy="552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37" y="2743200"/>
            <a:ext cx="142875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3733800"/>
            <a:ext cx="1647825" cy="695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15451"/>
            <a:ext cx="1571446" cy="75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38449"/>
            <a:ext cx="1238252" cy="1238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1" y="5791200"/>
            <a:ext cx="2607469" cy="6858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72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what makes a good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12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what makes a good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Reliability: does it keep working?</a:t>
            </a:r>
          </a:p>
          <a:p>
            <a:pPr lvl="1"/>
            <a:r>
              <a:rPr lang="en-US" dirty="0" smtClean="0"/>
              <a:t>And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1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parts: </a:t>
            </a:r>
          </a:p>
          <a:p>
            <a:pPr lvl="1"/>
            <a:r>
              <a:rPr lang="en-GB" dirty="0" smtClean="0"/>
              <a:t>Networks – Adrian </a:t>
            </a:r>
            <a:r>
              <a:rPr lang="en-GB" dirty="0" err="1" smtClean="0"/>
              <a:t>Perrig</a:t>
            </a:r>
            <a:endParaRPr lang="en-GB" dirty="0" smtClean="0"/>
          </a:p>
          <a:p>
            <a:pPr lvl="1"/>
            <a:r>
              <a:rPr lang="en-GB" dirty="0" smtClean="0"/>
              <a:t>Operating Systems – Torsten Hoefler</a:t>
            </a:r>
          </a:p>
          <a:p>
            <a:r>
              <a:rPr lang="en-GB" dirty="0" smtClean="0"/>
              <a:t>Lecture:</a:t>
            </a:r>
          </a:p>
          <a:p>
            <a:pPr lvl="1"/>
            <a:r>
              <a:rPr lang="en-GB" dirty="0" smtClean="0"/>
              <a:t>Thu 8-10am, CAB G61</a:t>
            </a:r>
          </a:p>
          <a:p>
            <a:pPr lvl="1"/>
            <a:r>
              <a:rPr lang="en-GB" dirty="0" smtClean="0"/>
              <a:t>Fri 10am-noon, CAB G61</a:t>
            </a:r>
          </a:p>
          <a:p>
            <a:r>
              <a:rPr lang="en-GB" dirty="0" smtClean="0"/>
              <a:t>Practice sessions (subset of the ones in </a:t>
            </a:r>
            <a:r>
              <a:rPr lang="en-GB" dirty="0" err="1" smtClean="0"/>
              <a:t>eDoz</a:t>
            </a:r>
            <a:r>
              <a:rPr lang="en-GB" dirty="0" smtClean="0"/>
              <a:t>!):</a:t>
            </a:r>
          </a:p>
          <a:p>
            <a:pPr lvl="1"/>
            <a:r>
              <a:rPr lang="en-GB" dirty="0" smtClean="0"/>
              <a:t>Thu 3-6pm, ML F 40</a:t>
            </a:r>
          </a:p>
          <a:p>
            <a:pPr lvl="1"/>
            <a:r>
              <a:rPr lang="en-GB" dirty="0" smtClean="0"/>
              <a:t>Fri 1-4pm, CHN G 22</a:t>
            </a:r>
          </a:p>
          <a:p>
            <a:pPr lvl="1"/>
            <a:r>
              <a:rPr lang="en-GB" dirty="0" smtClean="0"/>
              <a:t>Fri 1-4pm, CAB G 57</a:t>
            </a:r>
          </a:p>
          <a:p>
            <a:r>
              <a:rPr lang="en-GB" dirty="0" smtClean="0"/>
              <a:t>Go to one of these sessions!</a:t>
            </a:r>
          </a:p>
          <a:p>
            <a:pPr lvl="1"/>
            <a:r>
              <a:rPr lang="en-GB" dirty="0" smtClean="0"/>
              <a:t>And participate!</a:t>
            </a:r>
          </a:p>
          <a:p>
            <a:pPr lvl="1"/>
            <a:r>
              <a:rPr lang="en-GB" dirty="0" smtClean="0"/>
              <a:t>Well, and participate in the lecture as well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0942681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what makes a good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Reliability: does it keep working?</a:t>
            </a:r>
          </a:p>
          <a:p>
            <a:pPr lvl="1"/>
            <a:r>
              <a:rPr lang="en-US" dirty="0" smtClean="0"/>
              <a:t>And availability</a:t>
            </a:r>
          </a:p>
          <a:p>
            <a:r>
              <a:rPr lang="en-US" dirty="0" smtClean="0"/>
              <a:t>Security: can it be compromised?</a:t>
            </a:r>
          </a:p>
          <a:p>
            <a:pPr lvl="1"/>
            <a:r>
              <a:rPr lang="en-US" dirty="0" smtClean="0"/>
              <a:t>And isolation: is it fair?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9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what makes a good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Reliability: does it keep working?</a:t>
            </a:r>
          </a:p>
          <a:p>
            <a:pPr lvl="1"/>
            <a:r>
              <a:rPr lang="en-US" dirty="0" smtClean="0"/>
              <a:t>And availability</a:t>
            </a:r>
          </a:p>
          <a:p>
            <a:r>
              <a:rPr lang="en-US" dirty="0" smtClean="0"/>
              <a:t>Security: can it be compromised?</a:t>
            </a:r>
          </a:p>
          <a:p>
            <a:pPr lvl="1"/>
            <a:r>
              <a:rPr lang="en-US" dirty="0" smtClean="0"/>
              <a:t>And isolation: is it fair?</a:t>
            </a:r>
          </a:p>
          <a:p>
            <a:r>
              <a:rPr lang="en-US" dirty="0" smtClean="0"/>
              <a:t>Portability: how easily can it be retargeted?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97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what makes a good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Reliability: does it keep working?</a:t>
            </a:r>
          </a:p>
          <a:p>
            <a:pPr lvl="1"/>
            <a:r>
              <a:rPr lang="en-US" dirty="0" smtClean="0"/>
              <a:t>And availability</a:t>
            </a:r>
          </a:p>
          <a:p>
            <a:r>
              <a:rPr lang="en-US" dirty="0" smtClean="0"/>
              <a:t>Security: can it be compromised?</a:t>
            </a:r>
          </a:p>
          <a:p>
            <a:pPr lvl="1"/>
            <a:r>
              <a:rPr lang="en-US" dirty="0" smtClean="0"/>
              <a:t>And isolation: is it fair?</a:t>
            </a:r>
          </a:p>
          <a:p>
            <a:r>
              <a:rPr lang="en-US" dirty="0" smtClean="0"/>
              <a:t>Portability: how easily can it be retargeted?</a:t>
            </a:r>
          </a:p>
          <a:p>
            <a:r>
              <a:rPr lang="en-US" dirty="0" smtClean="0"/>
              <a:t>Performance: how fast/cheap/hungry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141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what makes a good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Reliability: does it keep working?</a:t>
            </a:r>
          </a:p>
          <a:p>
            <a:pPr lvl="1"/>
            <a:r>
              <a:rPr lang="en-US" dirty="0" smtClean="0"/>
              <a:t>And availability</a:t>
            </a:r>
          </a:p>
          <a:p>
            <a:r>
              <a:rPr lang="en-US" dirty="0" smtClean="0"/>
              <a:t>Security: can it be compromised?</a:t>
            </a:r>
          </a:p>
          <a:p>
            <a:pPr lvl="1"/>
            <a:r>
              <a:rPr lang="en-US" dirty="0" smtClean="0"/>
              <a:t>And isolation: is it fair?</a:t>
            </a:r>
          </a:p>
          <a:p>
            <a:r>
              <a:rPr lang="en-US" dirty="0" smtClean="0"/>
              <a:t>Portability: how easily can it be retargeted?</a:t>
            </a:r>
          </a:p>
          <a:p>
            <a:r>
              <a:rPr lang="en-US" dirty="0" smtClean="0"/>
              <a:t>Performance: how fast/cheap/hungry is it?</a:t>
            </a:r>
          </a:p>
          <a:p>
            <a:r>
              <a:rPr lang="en-US" dirty="0" smtClean="0"/>
              <a:t>Adoption: will people 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32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4200"/>
            <a:ext cx="29718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Hardware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1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4200"/>
            <a:ext cx="29718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Hardware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632325" y="3124200"/>
            <a:ext cx="381000" cy="1676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8" name="TextBox 13"/>
          <p:cNvSpPr txBox="1">
            <a:spLocks noChangeArrowheads="1"/>
          </p:cNvSpPr>
          <p:nvPr/>
        </p:nvSpPr>
        <p:spPr bwMode="auto">
          <a:xfrm>
            <a:off x="5257800" y="3505200"/>
            <a:ext cx="2684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Operating Systems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(rest of this course!)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72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4200"/>
            <a:ext cx="29718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Hardware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251325" y="2057400"/>
            <a:ext cx="381000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4876800" y="2438400"/>
            <a:ext cx="285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Parallel Programming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632325" y="3124200"/>
            <a:ext cx="381000" cy="1676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8" name="TextBox 13"/>
          <p:cNvSpPr txBox="1">
            <a:spLocks noChangeArrowheads="1"/>
          </p:cNvSpPr>
          <p:nvPr/>
        </p:nvSpPr>
        <p:spPr bwMode="auto">
          <a:xfrm>
            <a:off x="5257800" y="3505200"/>
            <a:ext cx="2684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Operating Systems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(rest of this course!)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99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4200"/>
            <a:ext cx="29718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Hardware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267200" y="4495800"/>
            <a:ext cx="381000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4876800" y="4724400"/>
            <a:ext cx="3597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Computer Architecture and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Systems Programming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251325" y="2057400"/>
            <a:ext cx="381000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4876800" y="2438400"/>
            <a:ext cx="285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Parallel Programming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632325" y="3124200"/>
            <a:ext cx="381000" cy="1676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8" name="TextBox 13"/>
          <p:cNvSpPr txBox="1">
            <a:spLocks noChangeArrowheads="1"/>
          </p:cNvSpPr>
          <p:nvPr/>
        </p:nvSpPr>
        <p:spPr bwMode="auto">
          <a:xfrm>
            <a:off x="5257800" y="3505200"/>
            <a:ext cx="2684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Operating Systems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(rest of this course!)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31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Operating System Roles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415BC-0574-4971-81F6-F1196D2E1B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5180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roles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1828800"/>
            <a:ext cx="2209800" cy="220980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1828800"/>
            <a:ext cx="2209800" cy="22098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2933700"/>
            <a:ext cx="2209800" cy="2209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9781" y="2424000"/>
            <a:ext cx="90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Referee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438400"/>
            <a:ext cx="107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Illusionist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7746" y="45836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Glue</a:t>
            </a:r>
            <a:endParaRPr lang="en-US" dirty="0">
              <a:latin typeface="+mn-lt"/>
            </a:endParaRPr>
          </a:p>
        </p:txBody>
      </p:sp>
      <p:pic>
        <p:nvPicPr>
          <p:cNvPr id="28679" name="Picture 7" descr="C:\Users\troscoe\AppData\Local\Microsoft\Windows\Temporary Internet Files\Content.IE5\DSISR1ML\MC900334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81" y="5180700"/>
            <a:ext cx="477837" cy="94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63" y="1836587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72" y="1836587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webpage (the authoritative information source)</a:t>
            </a:r>
          </a:p>
          <a:p>
            <a:pPr lvl="1"/>
            <a:r>
              <a:rPr lang="en-US" dirty="0" smtClean="0">
                <a:hlinkClick r:id="rId2"/>
              </a:rPr>
              <a:t>http://spcl.inf.ethz.ch/Teaching/2014-osnet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All slides will be there before the lecture (so you can take notes)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Exercises are: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Theoretical: </a:t>
            </a:r>
            <a:r>
              <a:rPr lang="en-US" dirty="0" smtClean="0"/>
              <a:t>Analysis</a:t>
            </a:r>
            <a:r>
              <a:rPr lang="en-US" i="1" dirty="0" smtClean="0"/>
              <a:t> </a:t>
            </a:r>
            <a:r>
              <a:rPr lang="en-US" dirty="0" smtClean="0"/>
              <a:t>of performance properties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Practical: </a:t>
            </a:r>
            <a:r>
              <a:rPr lang="en-US" dirty="0" smtClean="0"/>
              <a:t>Trying </a:t>
            </a:r>
            <a:r>
              <a:rPr lang="en-US" dirty="0" smtClean="0"/>
              <a:t>out </a:t>
            </a:r>
            <a:r>
              <a:rPr lang="en-US" dirty="0" smtClean="0"/>
              <a:t>stuff + Programming </a:t>
            </a:r>
            <a:r>
              <a:rPr lang="en-US" dirty="0" smtClean="0"/>
              <a:t>exercises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 assume you know both C and Java.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Exercises start </a:t>
            </a:r>
            <a:r>
              <a:rPr lang="en-US" dirty="0" smtClean="0"/>
              <a:t>today!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There is a mailing list for questions to the </a:t>
            </a:r>
            <a:r>
              <a:rPr lang="en-US" dirty="0" err="1" smtClean="0"/>
              <a:t>Tas</a:t>
            </a:r>
            <a:endParaRPr lang="en-US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You are not subscribed but can sign up at (if you want)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spcl.inf.ethz.ch/cgi-bin/mailman/listinfo/2014-osnet-ta</a:t>
            </a:r>
            <a:endParaRPr lang="en-US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Please </a:t>
            </a:r>
            <a:r>
              <a:rPr lang="en-US" dirty="0" smtClean="0">
                <a:solidFill>
                  <a:srgbClr val="FF0000"/>
                </a:solidFill>
              </a:rPr>
              <a:t>register during the break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put your name into lists at front desk of lecture hall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Referee: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4648200"/>
            <a:ext cx="5410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486400"/>
            <a:ext cx="541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Hardware</a:t>
            </a:r>
          </a:p>
        </p:txBody>
      </p:sp>
      <p:cxnSp>
        <p:nvCxnSpPr>
          <p:cNvPr id="12" name="Straight Arrow Connector 11"/>
          <p:cNvCxnSpPr>
            <a:stCxn id="5" idx="2"/>
            <a:endCxn id="4" idx="0"/>
          </p:cNvCxnSpPr>
          <p:nvPr/>
        </p:nvCxnSpPr>
        <p:spPr>
          <a:xfrm>
            <a:off x="1943100" y="3744912"/>
            <a:ext cx="2667000" cy="903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4" idx="0"/>
          </p:cNvCxnSpPr>
          <p:nvPr/>
        </p:nvCxnSpPr>
        <p:spPr>
          <a:xfrm flipH="1">
            <a:off x="4610100" y="3744912"/>
            <a:ext cx="38100" cy="903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4" idx="0"/>
          </p:cNvCxnSpPr>
          <p:nvPr/>
        </p:nvCxnSpPr>
        <p:spPr>
          <a:xfrm flipH="1">
            <a:off x="4610100" y="3744912"/>
            <a:ext cx="2743200" cy="903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8" name="TextBox 20"/>
          <p:cNvSpPr txBox="1">
            <a:spLocks noChangeArrowheads="1"/>
          </p:cNvSpPr>
          <p:nvPr/>
        </p:nvSpPr>
        <p:spPr bwMode="auto">
          <a:xfrm>
            <a:off x="6096000" y="4202112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3356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Resource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754312"/>
            <a:ext cx="1905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2754312"/>
            <a:ext cx="1905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2754312"/>
            <a:ext cx="1905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</a:t>
            </a:r>
          </a:p>
        </p:txBody>
      </p:sp>
      <p:pic>
        <p:nvPicPr>
          <p:cNvPr id="18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525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as Referee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Sharing:</a:t>
            </a:r>
          </a:p>
          <a:p>
            <a:pPr lvl="1"/>
            <a:r>
              <a:rPr lang="en-US" dirty="0" smtClean="0"/>
              <a:t>Multiplex hardware among applications</a:t>
            </a:r>
          </a:p>
          <a:p>
            <a:pPr lvl="2"/>
            <a:r>
              <a:rPr lang="en-US" dirty="0" smtClean="0"/>
              <a:t>CPU, memory, devices</a:t>
            </a:r>
          </a:p>
          <a:p>
            <a:pPr lvl="1"/>
            <a:r>
              <a:rPr lang="en-US" dirty="0" smtClean="0"/>
              <a:t>Applications shouldn’t need to be aware of each other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Protection: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Ensure one application can’t r/w another’s data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 memory, on disk, over network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Ensure one application can’t use another’s resources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CPU, storage space, bandwidth, 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Communication: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Protected applications must still communicate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577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as Referee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Sharing:</a:t>
            </a:r>
          </a:p>
          <a:p>
            <a:pPr lvl="1"/>
            <a:r>
              <a:rPr lang="en-US" dirty="0" smtClean="0"/>
              <a:t>Multiplex hardware among applications</a:t>
            </a:r>
          </a:p>
          <a:p>
            <a:pPr lvl="2"/>
            <a:r>
              <a:rPr lang="en-US" dirty="0" smtClean="0"/>
              <a:t>CPU, memory, devices</a:t>
            </a:r>
          </a:p>
          <a:p>
            <a:pPr lvl="1"/>
            <a:r>
              <a:rPr lang="en-US" dirty="0" smtClean="0"/>
              <a:t>Applications shouldn’t need to be aware of each other</a:t>
            </a:r>
          </a:p>
          <a:p>
            <a:r>
              <a:rPr lang="en-US" dirty="0" smtClean="0"/>
              <a:t>Protection:</a:t>
            </a:r>
          </a:p>
          <a:p>
            <a:pPr lvl="1"/>
            <a:r>
              <a:rPr lang="en-US" dirty="0" smtClean="0"/>
              <a:t>Ensure one application can’t r/w another’s data</a:t>
            </a:r>
          </a:p>
          <a:p>
            <a:pPr lvl="2"/>
            <a:r>
              <a:rPr lang="en-US" dirty="0" smtClean="0"/>
              <a:t>In memory, on disk, over network</a:t>
            </a:r>
          </a:p>
          <a:p>
            <a:pPr lvl="1"/>
            <a:r>
              <a:rPr lang="en-US" dirty="0" smtClean="0"/>
              <a:t>Ensure one application can’t use another’s resources</a:t>
            </a:r>
          </a:p>
          <a:p>
            <a:pPr lvl="2"/>
            <a:r>
              <a:rPr lang="en-US" dirty="0" smtClean="0"/>
              <a:t>CPU, storage space, bandwidth, 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Communication: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Protected applications must still communicate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3743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as Referee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Sharing:</a:t>
            </a:r>
          </a:p>
          <a:p>
            <a:pPr lvl="1"/>
            <a:r>
              <a:rPr lang="en-US" dirty="0" smtClean="0"/>
              <a:t>Multiplex hardware among applications</a:t>
            </a:r>
          </a:p>
          <a:p>
            <a:pPr lvl="2"/>
            <a:r>
              <a:rPr lang="en-US" dirty="0" smtClean="0"/>
              <a:t>CPU, memory, devices</a:t>
            </a:r>
          </a:p>
          <a:p>
            <a:pPr lvl="1"/>
            <a:r>
              <a:rPr lang="en-US" dirty="0" smtClean="0"/>
              <a:t>Applications shouldn’t need to be aware of each other</a:t>
            </a:r>
          </a:p>
          <a:p>
            <a:r>
              <a:rPr lang="en-US" dirty="0" smtClean="0"/>
              <a:t>Protection:</a:t>
            </a:r>
          </a:p>
          <a:p>
            <a:pPr lvl="1"/>
            <a:r>
              <a:rPr lang="en-US" dirty="0" smtClean="0"/>
              <a:t>Ensure one application can’t r/w another’s data</a:t>
            </a:r>
          </a:p>
          <a:p>
            <a:pPr lvl="2"/>
            <a:r>
              <a:rPr lang="en-US" dirty="0" smtClean="0"/>
              <a:t>In memory, on disk, over network</a:t>
            </a:r>
          </a:p>
          <a:p>
            <a:pPr lvl="1"/>
            <a:r>
              <a:rPr lang="en-US" dirty="0" smtClean="0"/>
              <a:t>Ensure one application can’t use another’s resources</a:t>
            </a:r>
          </a:p>
          <a:p>
            <a:pPr lvl="2"/>
            <a:r>
              <a:rPr lang="en-US" dirty="0" smtClean="0"/>
              <a:t>CPU, storage space, bandwidth, …</a:t>
            </a:r>
          </a:p>
          <a:p>
            <a:r>
              <a:rPr lang="en-US" dirty="0" smtClean="0"/>
              <a:t>Communication:</a:t>
            </a:r>
          </a:p>
          <a:p>
            <a:pPr lvl="1"/>
            <a:r>
              <a:rPr lang="en-US" dirty="0" smtClean="0"/>
              <a:t>Protected applications must still communicate</a:t>
            </a:r>
            <a:endParaRPr lang="en-US" dirty="0"/>
          </a:p>
        </p:txBody>
      </p:sp>
      <p:pic>
        <p:nvPicPr>
          <p:cNvPr id="6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63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management goals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Fairness:</a:t>
            </a:r>
          </a:p>
          <a:p>
            <a:pPr lvl="1"/>
            <a:r>
              <a:rPr lang="en-US" smtClean="0"/>
              <a:t>No starvation, every application makes progress</a:t>
            </a:r>
          </a:p>
          <a:p>
            <a:r>
              <a:rPr lang="en-US" smtClean="0"/>
              <a:t>Efficiency:</a:t>
            </a:r>
          </a:p>
          <a:p>
            <a:pPr lvl="1"/>
            <a:r>
              <a:rPr lang="en-US" smtClean="0"/>
              <a:t>Best use of complete machine resources</a:t>
            </a:r>
          </a:p>
          <a:p>
            <a:pPr lvl="1"/>
            <a:r>
              <a:rPr lang="en-US" smtClean="0"/>
              <a:t>Minimize e.g. power consumption</a:t>
            </a:r>
          </a:p>
          <a:p>
            <a:r>
              <a:rPr lang="en-US" smtClean="0"/>
              <a:t>Predictability:</a:t>
            </a:r>
          </a:p>
          <a:p>
            <a:pPr lvl="1"/>
            <a:r>
              <a:rPr lang="en-US" smtClean="0"/>
              <a:t>Guarantee real-time performance</a:t>
            </a:r>
          </a:p>
        </p:txBody>
      </p:sp>
      <p:pic>
        <p:nvPicPr>
          <p:cNvPr id="4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270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management goals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Fairness:</a:t>
            </a:r>
          </a:p>
          <a:p>
            <a:pPr lvl="1"/>
            <a:r>
              <a:rPr lang="en-US" smtClean="0"/>
              <a:t>No starvation, every application makes progress</a:t>
            </a:r>
          </a:p>
          <a:p>
            <a:r>
              <a:rPr lang="en-US" smtClean="0"/>
              <a:t>Efficiency:</a:t>
            </a:r>
          </a:p>
          <a:p>
            <a:pPr lvl="1"/>
            <a:r>
              <a:rPr lang="en-US" smtClean="0"/>
              <a:t>Best use of complete machine resources</a:t>
            </a:r>
          </a:p>
          <a:p>
            <a:pPr lvl="1"/>
            <a:r>
              <a:rPr lang="en-US" smtClean="0"/>
              <a:t>Minimize e.g. power consumption</a:t>
            </a:r>
          </a:p>
          <a:p>
            <a:r>
              <a:rPr lang="en-US" smtClean="0"/>
              <a:t>Predictability:</a:t>
            </a:r>
          </a:p>
          <a:p>
            <a:pPr lvl="1"/>
            <a:r>
              <a:rPr lang="en-US" smtClean="0"/>
              <a:t>Guarantee real-time performance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28800" y="2362200"/>
            <a:ext cx="4648200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All in mutual contradiction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ym typeface="Wingdings" pitchFamily="2" charset="2"/>
              </a:rPr>
              <a:t></a:t>
            </a:r>
            <a:endParaRPr lang="en-US" sz="4000" dirty="0"/>
          </a:p>
        </p:txBody>
      </p:sp>
      <p:pic>
        <p:nvPicPr>
          <p:cNvPr id="5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385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Threads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are virtual CPUs</a:t>
            </a:r>
          </a:p>
          <a:p>
            <a:pPr lvl="1"/>
            <a:r>
              <a:rPr lang="en-US" dirty="0" smtClean="0"/>
              <a:t>Physical resource: CPUs</a:t>
            </a:r>
          </a:p>
          <a:p>
            <a:pPr lvl="1"/>
            <a:r>
              <a:rPr lang="en-US" dirty="0" smtClean="0"/>
              <a:t>Virtual resource: Threads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Mechanism: pre-emption, timeslicing, context switching, scheduling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on this later in the course…</a:t>
            </a:r>
          </a:p>
          <a:p>
            <a:pPr lvl="1"/>
            <a:endParaRPr lang="en-US" dirty="0" smtClean="0"/>
          </a:p>
        </p:txBody>
      </p:sp>
      <p:pic>
        <p:nvPicPr>
          <p:cNvPr id="4" name="Picture 8" descr="C:\Users\troscoe\AppData\Local\Microsoft\Windows\Temporary Internet Files\Content.IE5\7FDNQJ0F\MC900365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59924"/>
            <a:ext cx="969962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749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Illusionist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Virtualization:</a:t>
            </a:r>
          </a:p>
          <a:p>
            <a:r>
              <a:rPr lang="en-US" dirty="0" smtClean="0"/>
              <a:t>OS creates illusion of a “real” resource</a:t>
            </a:r>
          </a:p>
          <a:p>
            <a:pPr lvl="1"/>
            <a:r>
              <a:rPr lang="en-US" dirty="0" smtClean="0"/>
              <a:t>Processor, storage, network, links, …</a:t>
            </a:r>
          </a:p>
          <a:p>
            <a:r>
              <a:rPr lang="en-US" dirty="0" smtClean="0"/>
              <a:t>Virtual resource looks </a:t>
            </a:r>
            <a:r>
              <a:rPr lang="en-US" i="1" dirty="0" smtClean="0"/>
              <a:t>a bit</a:t>
            </a:r>
            <a:r>
              <a:rPr lang="en-US" dirty="0" smtClean="0"/>
              <a:t> like a physical resource</a:t>
            </a:r>
          </a:p>
          <a:p>
            <a:r>
              <a:rPr lang="en-US" dirty="0" smtClean="0"/>
              <a:t>However, is frequently quite different…</a:t>
            </a:r>
          </a:p>
          <a:p>
            <a:pPr lvl="1"/>
            <a:r>
              <a:rPr lang="en-US" dirty="0" smtClean="0"/>
              <a:t>Simpler, larger, better, … </a:t>
            </a:r>
          </a:p>
          <a:p>
            <a:pPr lvl="1"/>
            <a:endParaRPr lang="en-US" dirty="0" smtClean="0"/>
          </a:p>
        </p:txBody>
      </p:sp>
      <p:pic>
        <p:nvPicPr>
          <p:cNvPr id="4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132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Multiplexing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Divide resources up among clients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Emulation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Create the illusion of a resource using software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Aggregation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Join multiple resources together to create a new one</a:t>
            </a:r>
          </a:p>
        </p:txBody>
      </p:sp>
      <p:pic>
        <p:nvPicPr>
          <p:cNvPr id="5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7115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Sharing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Enable multiple clients of a single resource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Sandboxing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Prevent a client from accessing other resources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Decoupling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Avoid tying a client to a </a:t>
            </a:r>
            <a:r>
              <a:rPr lang="en-US" i="1" dirty="0" smtClean="0"/>
              <a:t>particular</a:t>
            </a:r>
            <a:r>
              <a:rPr lang="en-US" dirty="0" smtClean="0"/>
              <a:t> instance of a resource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Abstraction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Make a resource easier to use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52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(No </a:t>
            </a:r>
            <a:r>
              <a:rPr lang="en-US" dirty="0"/>
              <a:t>mid-term</a:t>
            </a:r>
            <a:r>
              <a:rPr lang="en-US" dirty="0" smtClean="0"/>
              <a:t>.)</a:t>
            </a:r>
            <a:endParaRPr lang="en-US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Final exam: </a:t>
            </a:r>
            <a:r>
              <a:rPr lang="en-US" dirty="0" err="1" smtClean="0"/>
              <a:t>tbd</a:t>
            </a:r>
            <a:r>
              <a:rPr lang="en-US" dirty="0" smtClean="0"/>
              <a:t>  (Session)</a:t>
            </a:r>
            <a:endParaRPr lang="en-US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Material: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Covered in the lectures, and/or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Learned during the lab exercises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 will not follow the books closely. </a:t>
            </a:r>
            <a:endParaRPr lang="en-US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All pieces will be in books though</a:t>
            </a:r>
            <a:endParaRPr lang="en-US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/>
              <a:t>Optional</a:t>
            </a:r>
            <a:r>
              <a:rPr lang="en-US" dirty="0"/>
              <a:t> extra readings may appear on the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EA6D-5C51-4371-A95E-C89FA1BB2277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Exam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Virtual Memory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Easier memory to manage</a:t>
            </a:r>
          </a:p>
          <a:p>
            <a:pPr lvl="1"/>
            <a:r>
              <a:rPr lang="en-US" smtClean="0"/>
              <a:t>Physical resource: RAM</a:t>
            </a:r>
          </a:p>
          <a:p>
            <a:pPr lvl="1"/>
            <a:r>
              <a:rPr lang="en-US" smtClean="0"/>
              <a:t>Virtual resource: Virtual Memory</a:t>
            </a:r>
          </a:p>
          <a:p>
            <a:pPr lvl="1"/>
            <a:r>
              <a:rPr lang="en-US" smtClean="0"/>
              <a:t>Method: Multiplexing</a:t>
            </a:r>
          </a:p>
          <a:p>
            <a:pPr lvl="1"/>
            <a:r>
              <a:rPr lang="en-US" smtClean="0"/>
              <a:t>Mechanism: virtual address translation</a:t>
            </a:r>
          </a:p>
        </p:txBody>
      </p:sp>
      <p:pic>
        <p:nvPicPr>
          <p:cNvPr id="4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990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Example: Paged virtual memory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memory than you really have</a:t>
            </a:r>
          </a:p>
          <a:p>
            <a:pPr lvl="1"/>
            <a:r>
              <a:rPr lang="en-US" smtClean="0"/>
              <a:t>Physical resource: RAM and </a:t>
            </a:r>
            <a:r>
              <a:rPr lang="en-US" smtClean="0">
                <a:solidFill>
                  <a:srgbClr val="FF0000"/>
                </a:solidFill>
              </a:rPr>
              <a:t>disk</a:t>
            </a:r>
          </a:p>
          <a:p>
            <a:pPr lvl="1"/>
            <a:r>
              <a:rPr lang="en-US" smtClean="0"/>
              <a:t>Virtual resource: paged virtual memory</a:t>
            </a:r>
          </a:p>
          <a:p>
            <a:pPr lvl="1"/>
            <a:r>
              <a:rPr lang="en-US" smtClean="0"/>
              <a:t>Method: multiplexing and </a:t>
            </a:r>
            <a:r>
              <a:rPr lang="en-US" smtClean="0">
                <a:solidFill>
                  <a:srgbClr val="FF0000"/>
                </a:solidFill>
              </a:rPr>
              <a:t>emulation</a:t>
            </a:r>
          </a:p>
          <a:p>
            <a:pPr lvl="1"/>
            <a:r>
              <a:rPr lang="en-US" smtClean="0"/>
              <a:t>Mechanism: virtual memory + paging to/from disk</a:t>
            </a:r>
          </a:p>
          <a:p>
            <a:pPr lvl="1"/>
            <a:endParaRPr lang="en-US" smtClean="0"/>
          </a:p>
          <a:p>
            <a:r>
              <a:rPr lang="en-US" smtClean="0"/>
              <a:t>Much more on this later in the course…</a:t>
            </a:r>
          </a:p>
        </p:txBody>
      </p:sp>
      <p:pic>
        <p:nvPicPr>
          <p:cNvPr id="4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091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Quite popular topic commercially right now: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Xen</a:t>
            </a:r>
            <a:r>
              <a:rPr lang="en-US" dirty="0" smtClean="0"/>
              <a:t>, VMware, </a:t>
            </a:r>
            <a:r>
              <a:rPr lang="en-US" dirty="0" err="1" smtClean="0"/>
              <a:t>HyperV</a:t>
            </a:r>
            <a:r>
              <a:rPr lang="en-US" dirty="0" smtClean="0"/>
              <a:t>, </a:t>
            </a:r>
            <a:r>
              <a:rPr lang="en-US" dirty="0" err="1" smtClean="0"/>
              <a:t>kvm</a:t>
            </a:r>
            <a:r>
              <a:rPr lang="en-US" dirty="0" smtClean="0"/>
              <a:t>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uses: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Run one OS on another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Consolidate servers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Migrate running machines around datacenter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Run hundreds of “</a:t>
            </a:r>
            <a:r>
              <a:rPr lang="en-US" dirty="0" err="1" smtClean="0"/>
              <a:t>honeypot</a:t>
            </a:r>
            <a:r>
              <a:rPr lang="en-US" dirty="0" smtClean="0"/>
              <a:t>” machines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Deterministic replay of whole machines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Etc.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342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Files (or database!)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resource: persistant memory</a:t>
            </a:r>
          </a:p>
          <a:p>
            <a:r>
              <a:rPr lang="en-US" dirty="0" smtClean="0"/>
              <a:t>Physical resource: disk</a:t>
            </a:r>
          </a:p>
          <a:p>
            <a:r>
              <a:rPr lang="en-US" dirty="0" smtClean="0"/>
              <a:t>Method: multiplexing, emulation</a:t>
            </a:r>
          </a:p>
          <a:p>
            <a:r>
              <a:rPr lang="en-US" dirty="0" smtClean="0"/>
              <a:t>Mechanism: block allocation, metadata</a:t>
            </a:r>
          </a:p>
          <a:p>
            <a:endParaRPr lang="en-US" dirty="0" smtClean="0"/>
          </a:p>
          <a:p>
            <a:r>
              <a:rPr lang="en-US" dirty="0" smtClean="0"/>
              <a:t>Again, more later…</a:t>
            </a:r>
          </a:p>
          <a:p>
            <a:endParaRPr lang="en-US" dirty="0" smtClean="0"/>
          </a:p>
        </p:txBody>
      </p:sp>
      <p:pic>
        <p:nvPicPr>
          <p:cNvPr id="4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738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Example: Windows</a:t>
            </a:r>
            <a:br>
              <a:rPr lang="en-US" sz="4000" smtClean="0"/>
            </a:br>
            <a:r>
              <a:rPr lang="en-US" sz="2400" smtClean="0"/>
              <a:t>(not the Microsoft OS)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Physical resource: Frame buffer and/or GPU</a:t>
            </a:r>
          </a:p>
          <a:p>
            <a:r>
              <a:rPr lang="en-US" sz="2800" dirty="0" smtClean="0"/>
              <a:t>Method: Multiplexing and emulation</a:t>
            </a:r>
          </a:p>
          <a:p>
            <a:r>
              <a:rPr lang="en-US" sz="2800" dirty="0" smtClean="0"/>
              <a:t>Mechanism: Windows as separate bitmaps/textures</a:t>
            </a:r>
          </a:p>
        </p:txBody>
      </p:sp>
      <p:pic>
        <p:nvPicPr>
          <p:cNvPr id="40963" name="Picture 6" descr="Screenshot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5410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652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virtual circuits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resource: network link</a:t>
            </a:r>
          </a:p>
          <a:p>
            <a:r>
              <a:rPr lang="en-US" dirty="0" smtClean="0"/>
              <a:t>Virtualization method: multiplexing</a:t>
            </a:r>
          </a:p>
          <a:p>
            <a:r>
              <a:rPr lang="en-US" dirty="0" smtClean="0"/>
              <a:t>Mechanism: VC identifiers, VC switching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2266950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96000" y="3810000"/>
            <a:ext cx="2778125" cy="1854200"/>
            <a:chOff x="5181600" y="3473450"/>
            <a:chExt cx="3540125" cy="23622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486400" y="3930650"/>
              <a:ext cx="2895600" cy="1441450"/>
              <a:chOff x="1152" y="2688"/>
              <a:chExt cx="1824" cy="908"/>
            </a:xfrm>
          </p:grpSpPr>
          <p:sp>
            <p:nvSpPr>
              <p:cNvPr id="21519" name="Line 5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582" cy="2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2550" tIns="41275" rIns="82550" bIns="41275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152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34" y="2928"/>
                <a:ext cx="589" cy="42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1521" name="Line 7"/>
              <p:cNvSpPr>
                <a:spLocks noChangeShapeType="1"/>
              </p:cNvSpPr>
              <p:nvPr/>
            </p:nvSpPr>
            <p:spPr bwMode="auto">
              <a:xfrm flipV="1">
                <a:off x="1152" y="3360"/>
                <a:ext cx="582" cy="2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82550" tIns="41275" rIns="82550" bIns="41275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2" name="Line 8"/>
              <p:cNvSpPr>
                <a:spLocks noChangeShapeType="1"/>
              </p:cNvSpPr>
              <p:nvPr/>
            </p:nvSpPr>
            <p:spPr bwMode="auto">
              <a:xfrm flipH="1">
                <a:off x="2394" y="2688"/>
                <a:ext cx="582" cy="2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82550" tIns="41275" rIns="82550" bIns="41275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3" name="Line 9"/>
              <p:cNvSpPr>
                <a:spLocks noChangeShapeType="1"/>
              </p:cNvSpPr>
              <p:nvPr/>
            </p:nvSpPr>
            <p:spPr bwMode="auto">
              <a:xfrm flipH="1" flipV="1">
                <a:off x="2394" y="3360"/>
                <a:ext cx="582" cy="2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82550" tIns="41275" rIns="82550" bIns="41275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4" name="Text Box 10"/>
              <p:cNvSpPr txBox="1">
                <a:spLocks noChangeArrowheads="1"/>
              </p:cNvSpPr>
              <p:nvPr/>
            </p:nvSpPr>
            <p:spPr bwMode="auto">
              <a:xfrm>
                <a:off x="1584" y="29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1525" name="Text Box 11"/>
              <p:cNvSpPr txBox="1">
                <a:spLocks noChangeArrowheads="1"/>
              </p:cNvSpPr>
              <p:nvPr/>
            </p:nvSpPr>
            <p:spPr bwMode="auto">
              <a:xfrm>
                <a:off x="1584" y="3168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1526" name="Text Box 12"/>
              <p:cNvSpPr txBox="1">
                <a:spLocks noChangeArrowheads="1"/>
              </p:cNvSpPr>
              <p:nvPr/>
            </p:nvSpPr>
            <p:spPr bwMode="auto">
              <a:xfrm>
                <a:off x="2304" y="3168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1527" name="Text Box 13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5257800" y="3473450"/>
              <a:ext cx="3463925" cy="914400"/>
              <a:chOff x="1008" y="2400"/>
              <a:chExt cx="2182" cy="576"/>
            </a:xfrm>
          </p:grpSpPr>
          <p:sp>
            <p:nvSpPr>
              <p:cNvPr id="21516" name="Freeform 52"/>
              <p:cNvSpPr>
                <a:spLocks/>
              </p:cNvSpPr>
              <p:nvPr/>
            </p:nvSpPr>
            <p:spPr bwMode="auto">
              <a:xfrm>
                <a:off x="1200" y="2592"/>
                <a:ext cx="1728" cy="384"/>
              </a:xfrm>
              <a:custGeom>
                <a:avLst/>
                <a:gdLst>
                  <a:gd name="T0" fmla="*/ 0 w 1728"/>
                  <a:gd name="T1" fmla="*/ 0 h 384"/>
                  <a:gd name="T2" fmla="*/ 864 w 1728"/>
                  <a:gd name="T3" fmla="*/ 384 h 384"/>
                  <a:gd name="T4" fmla="*/ 1728 w 1728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1728"/>
                  <a:gd name="T10" fmla="*/ 0 h 384"/>
                  <a:gd name="T11" fmla="*/ 1728 w 172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8" h="384">
                    <a:moveTo>
                      <a:pt x="0" y="0"/>
                    </a:moveTo>
                    <a:cubicBezTo>
                      <a:pt x="288" y="192"/>
                      <a:pt x="576" y="384"/>
                      <a:pt x="864" y="384"/>
                    </a:cubicBezTo>
                    <a:cubicBezTo>
                      <a:pt x="1152" y="384"/>
                      <a:pt x="1440" y="192"/>
                      <a:pt x="1728" y="0"/>
                    </a:cubicBezTo>
                  </a:path>
                </a:pathLst>
              </a:custGeom>
              <a:noFill/>
              <a:ln w="38100" cmpd="sng">
                <a:solidFill>
                  <a:schemeClr val="folHlink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Text Box 53"/>
              <p:cNvSpPr txBox="1">
                <a:spLocks noChangeArrowheads="1"/>
              </p:cNvSpPr>
              <p:nvPr/>
            </p:nvSpPr>
            <p:spPr bwMode="auto">
              <a:xfrm>
                <a:off x="1008" y="2400"/>
                <a:ext cx="497" cy="179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folHlink"/>
                    </a:solidFill>
                    <a:latin typeface="Calibri" pitchFamily="34" charset="0"/>
                  </a:rPr>
                  <a:t>VCI=346</a:t>
                </a:r>
              </a:p>
            </p:txBody>
          </p:sp>
          <p:sp>
            <p:nvSpPr>
              <p:cNvPr id="21518" name="Text Box 54"/>
              <p:cNvSpPr txBox="1">
                <a:spLocks noChangeArrowheads="1"/>
              </p:cNvSpPr>
              <p:nvPr/>
            </p:nvSpPr>
            <p:spPr bwMode="auto">
              <a:xfrm>
                <a:off x="2640" y="2400"/>
                <a:ext cx="550" cy="179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folHlink"/>
                    </a:solidFill>
                    <a:latin typeface="Calibri" pitchFamily="34" charset="0"/>
                  </a:rPr>
                  <a:t>VCI=1044</a:t>
                </a:r>
              </a:p>
            </p:txBody>
          </p:sp>
        </p:grpSp>
        <p:sp>
          <p:nvSpPr>
            <p:cNvPr id="21513" name="Freeform 56"/>
            <p:cNvSpPr>
              <a:spLocks/>
            </p:cNvSpPr>
            <p:nvPr/>
          </p:nvSpPr>
          <p:spPr bwMode="auto">
            <a:xfrm flipV="1">
              <a:off x="5715000" y="4997450"/>
              <a:ext cx="2514600" cy="533400"/>
            </a:xfrm>
            <a:custGeom>
              <a:avLst/>
              <a:gdLst>
                <a:gd name="T0" fmla="*/ 0 w 1728"/>
                <a:gd name="T1" fmla="*/ 0 h 384"/>
                <a:gd name="T2" fmla="*/ 864 w 1728"/>
                <a:gd name="T3" fmla="*/ 384 h 384"/>
                <a:gd name="T4" fmla="*/ 1728 w 1728"/>
                <a:gd name="T5" fmla="*/ 0 h 384"/>
                <a:gd name="T6" fmla="*/ 0 60000 65536"/>
                <a:gd name="T7" fmla="*/ 0 60000 65536"/>
                <a:gd name="T8" fmla="*/ 0 60000 65536"/>
                <a:gd name="T9" fmla="*/ 0 w 1728"/>
                <a:gd name="T10" fmla="*/ 0 h 384"/>
                <a:gd name="T11" fmla="*/ 1728 w 172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384">
                  <a:moveTo>
                    <a:pt x="0" y="0"/>
                  </a:moveTo>
                  <a:cubicBezTo>
                    <a:pt x="288" y="192"/>
                    <a:pt x="576" y="384"/>
                    <a:pt x="864" y="384"/>
                  </a:cubicBezTo>
                  <a:cubicBezTo>
                    <a:pt x="1152" y="384"/>
                    <a:pt x="1440" y="192"/>
                    <a:pt x="1728" y="0"/>
                  </a:cubicBezTo>
                </a:path>
              </a:pathLst>
            </a:custGeom>
            <a:noFill/>
            <a:ln w="38100" cmpd="sng">
              <a:solidFill>
                <a:srgbClr val="2A6AB3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57"/>
            <p:cNvSpPr txBox="1">
              <a:spLocks noChangeArrowheads="1"/>
            </p:cNvSpPr>
            <p:nvPr/>
          </p:nvSpPr>
          <p:spPr bwMode="auto">
            <a:xfrm>
              <a:off x="5181600" y="5530850"/>
              <a:ext cx="873125" cy="284163"/>
            </a:xfrm>
            <a:prstGeom prst="rect">
              <a:avLst/>
            </a:prstGeom>
            <a:noFill/>
            <a:ln w="9525">
              <a:solidFill>
                <a:srgbClr val="2A6AB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2A6AB3"/>
                  </a:solidFill>
                  <a:latin typeface="Calibri" pitchFamily="34" charset="0"/>
                </a:rPr>
                <a:t>VCI=1044</a:t>
              </a:r>
            </a:p>
          </p:txBody>
        </p:sp>
        <p:sp>
          <p:nvSpPr>
            <p:cNvPr id="21515" name="Text Box 58"/>
            <p:cNvSpPr txBox="1">
              <a:spLocks noChangeArrowheads="1"/>
            </p:cNvSpPr>
            <p:nvPr/>
          </p:nvSpPr>
          <p:spPr bwMode="auto">
            <a:xfrm>
              <a:off x="8001000" y="5551488"/>
              <a:ext cx="704850" cy="284162"/>
            </a:xfrm>
            <a:prstGeom prst="rect">
              <a:avLst/>
            </a:prstGeom>
            <a:noFill/>
            <a:ln w="9525">
              <a:solidFill>
                <a:srgbClr val="2A6AB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2A6AB3"/>
                  </a:solidFill>
                  <a:latin typeface="Calibri" pitchFamily="34" charset="0"/>
                </a:rPr>
                <a:t>VCI=56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114800" y="3733800"/>
            <a:ext cx="17526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Virtual circuits</a:t>
            </a:r>
          </a:p>
        </p:txBody>
      </p:sp>
      <p:sp>
        <p:nvSpPr>
          <p:cNvPr id="25" name="Right Arrow 24"/>
          <p:cNvSpPr/>
          <p:nvPr/>
        </p:nvSpPr>
        <p:spPr>
          <a:xfrm flipH="1">
            <a:off x="3352800" y="5181600"/>
            <a:ext cx="17526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Real circuits</a:t>
            </a:r>
          </a:p>
        </p:txBody>
      </p:sp>
      <p:pic>
        <p:nvPicPr>
          <p:cNvPr id="26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83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VLANs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4DB7A-F710-4167-AF28-3B5183E8C7F9}" type="slidenum">
              <a:rPr lang="de-CH"/>
              <a:pPr>
                <a:defRPr/>
              </a:pPr>
              <a:t>46</a:t>
            </a:fld>
            <a:endParaRPr lang="de-CH"/>
          </a:p>
          <a:p>
            <a:pPr>
              <a:defRPr/>
            </a:pPr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355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Methods: multiplexing</a:t>
            </a:r>
          </a:p>
          <a:p>
            <a:r>
              <a:rPr lang="en-US" smtClean="0"/>
              <a:t>Mechanisms: port assignment, tags</a:t>
            </a:r>
          </a:p>
          <a:p>
            <a:endParaRPr lang="en-US" smtClean="0"/>
          </a:p>
        </p:txBody>
      </p:sp>
      <p:grpSp>
        <p:nvGrpSpPr>
          <p:cNvPr id="2" name="Group 6"/>
          <p:cNvGrpSpPr/>
          <p:nvPr/>
        </p:nvGrpSpPr>
        <p:grpSpPr>
          <a:xfrm>
            <a:off x="1447800" y="3124200"/>
            <a:ext cx="2362200" cy="2667000"/>
            <a:chOff x="533400" y="1905000"/>
            <a:chExt cx="2362200" cy="2667000"/>
          </a:xfrm>
        </p:grpSpPr>
        <p:sp>
          <p:nvSpPr>
            <p:cNvPr id="8" name="Rectangle 7"/>
            <p:cNvSpPr/>
            <p:nvPr/>
          </p:nvSpPr>
          <p:spPr>
            <a:xfrm>
              <a:off x="1219200" y="19050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42672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42672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42672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25146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" y="28956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3276600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47900" y="2971800"/>
              <a:ext cx="5334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GB" dirty="0"/>
            </a:p>
          </p:txBody>
        </p:sp>
        <p:cxnSp>
          <p:nvCxnSpPr>
            <p:cNvPr id="16" name="Elbow Connector 15"/>
            <p:cNvCxnSpPr>
              <a:endCxn id="8" idx="2"/>
            </p:cNvCxnSpPr>
            <p:nvPr/>
          </p:nvCxnSpPr>
          <p:spPr>
            <a:xfrm rot="16200000" flipV="1">
              <a:off x="1057275" y="2524125"/>
              <a:ext cx="762000" cy="13335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endCxn id="12" idx="3"/>
            </p:cNvCxnSpPr>
            <p:nvPr/>
          </p:nvCxnSpPr>
          <p:spPr>
            <a:xfrm rot="10800000">
              <a:off x="838200" y="2667000"/>
              <a:ext cx="533400" cy="38100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20" idx="1"/>
              <a:endCxn id="13" idx="3"/>
            </p:cNvCxnSpPr>
            <p:nvPr/>
          </p:nvCxnSpPr>
          <p:spPr>
            <a:xfrm rot="10800000">
              <a:off x="838200" y="3048000"/>
              <a:ext cx="533400" cy="114300"/>
            </a:xfrm>
            <a:prstGeom prst="bentConnector3">
              <a:avLst>
                <a:gd name="adj1" fmla="val 6533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0800000" flipV="1">
              <a:off x="838200" y="3295650"/>
              <a:ext cx="533400" cy="13335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371600" y="2971800"/>
              <a:ext cx="5334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GB" dirty="0"/>
            </a:p>
          </p:txBody>
        </p:sp>
        <p:cxnSp>
          <p:nvCxnSpPr>
            <p:cNvPr id="21" name="Elbow Connector 20"/>
            <p:cNvCxnSpPr>
              <a:stCxn id="9" idx="0"/>
            </p:cNvCxnSpPr>
            <p:nvPr/>
          </p:nvCxnSpPr>
          <p:spPr>
            <a:xfrm rot="5400000" flipH="1" flipV="1">
              <a:off x="1528764" y="3433762"/>
              <a:ext cx="904875" cy="762002"/>
            </a:xfrm>
            <a:prstGeom prst="bentConnector3">
              <a:avLst>
                <a:gd name="adj1" fmla="val 7629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0" idx="0"/>
              <a:endCxn id="15" idx="2"/>
            </p:cNvCxnSpPr>
            <p:nvPr/>
          </p:nvCxnSpPr>
          <p:spPr>
            <a:xfrm rot="5400000" flipH="1" flipV="1">
              <a:off x="1981200" y="3733800"/>
              <a:ext cx="914400" cy="15240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1" idx="0"/>
            </p:cNvCxnSpPr>
            <p:nvPr/>
          </p:nvCxnSpPr>
          <p:spPr>
            <a:xfrm rot="16200000" flipV="1">
              <a:off x="2247901" y="3771901"/>
              <a:ext cx="914400" cy="7619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3"/>
              <a:endCxn id="15" idx="1"/>
            </p:cNvCxnSpPr>
            <p:nvPr/>
          </p:nvCxnSpPr>
          <p:spPr>
            <a:xfrm>
              <a:off x="1905000" y="3162300"/>
              <a:ext cx="3429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4"/>
          <p:cNvGrpSpPr/>
          <p:nvPr/>
        </p:nvGrpSpPr>
        <p:grpSpPr>
          <a:xfrm>
            <a:off x="5486400" y="3124200"/>
            <a:ext cx="2286000" cy="2667000"/>
            <a:chOff x="1371600" y="1905000"/>
            <a:chExt cx="2286000" cy="2667000"/>
          </a:xfrm>
        </p:grpSpPr>
        <p:sp>
          <p:nvSpPr>
            <p:cNvPr id="26" name="Rectangle 25"/>
            <p:cNvSpPr/>
            <p:nvPr/>
          </p:nvSpPr>
          <p:spPr>
            <a:xfrm>
              <a:off x="1600200" y="19050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81200" y="19050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62200" y="19050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42672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52800" y="26670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2800" y="30480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2800" y="3429000"/>
              <a:ext cx="304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47900" y="2971800"/>
              <a:ext cx="5334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GB" dirty="0"/>
            </a:p>
          </p:txBody>
        </p:sp>
        <p:cxnSp>
          <p:nvCxnSpPr>
            <p:cNvPr id="34" name="Elbow Connector 33"/>
            <p:cNvCxnSpPr>
              <a:stCxn id="37" idx="0"/>
              <a:endCxn id="26" idx="2"/>
            </p:cNvCxnSpPr>
            <p:nvPr/>
          </p:nvCxnSpPr>
          <p:spPr>
            <a:xfrm rot="5400000" flipH="1" flipV="1">
              <a:off x="1314450" y="2533650"/>
              <a:ext cx="762000" cy="114300"/>
            </a:xfrm>
            <a:prstGeom prst="bentConnector3">
              <a:avLst>
                <a:gd name="adj1" fmla="val 55853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27" idx="2"/>
            </p:cNvCxnSpPr>
            <p:nvPr/>
          </p:nvCxnSpPr>
          <p:spPr>
            <a:xfrm rot="5400000" flipH="1" flipV="1">
              <a:off x="1562100" y="2400300"/>
              <a:ext cx="762000" cy="381000"/>
            </a:xfrm>
            <a:prstGeom prst="bentConnector3">
              <a:avLst>
                <a:gd name="adj1" fmla="val 38293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endCxn id="28" idx="2"/>
            </p:cNvCxnSpPr>
            <p:nvPr/>
          </p:nvCxnSpPr>
          <p:spPr>
            <a:xfrm rot="5400000" flipH="1" flipV="1">
              <a:off x="1790700" y="2247900"/>
              <a:ext cx="762000" cy="685800"/>
            </a:xfrm>
            <a:prstGeom prst="bentConnector3">
              <a:avLst>
                <a:gd name="adj1" fmla="val 26585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371600" y="2971800"/>
              <a:ext cx="5334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GB" dirty="0"/>
            </a:p>
          </p:txBody>
        </p:sp>
        <p:cxnSp>
          <p:nvCxnSpPr>
            <p:cNvPr id="38" name="Elbow Connector 37"/>
            <p:cNvCxnSpPr>
              <a:stCxn id="29" idx="0"/>
              <a:endCxn id="33" idx="2"/>
            </p:cNvCxnSpPr>
            <p:nvPr/>
          </p:nvCxnSpPr>
          <p:spPr>
            <a:xfrm rot="5400000" flipH="1" flipV="1">
              <a:off x="1790700" y="3543300"/>
              <a:ext cx="914400" cy="533400"/>
            </a:xfrm>
            <a:prstGeom prst="bentConnector3">
              <a:avLst>
                <a:gd name="adj1" fmla="val 62195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30" idx="1"/>
            </p:cNvCxnSpPr>
            <p:nvPr/>
          </p:nvCxnSpPr>
          <p:spPr>
            <a:xfrm rot="10800000" flipV="1">
              <a:off x="2781304" y="2819400"/>
              <a:ext cx="571497" cy="22860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31" idx="1"/>
              <a:endCxn id="33" idx="3"/>
            </p:cNvCxnSpPr>
            <p:nvPr/>
          </p:nvCxnSpPr>
          <p:spPr>
            <a:xfrm rot="10800000">
              <a:off x="2781300" y="3162300"/>
              <a:ext cx="571500" cy="3810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32" idx="1"/>
            </p:cNvCxnSpPr>
            <p:nvPr/>
          </p:nvCxnSpPr>
          <p:spPr>
            <a:xfrm rot="10800000">
              <a:off x="2781300" y="3276600"/>
              <a:ext cx="571501" cy="30480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3"/>
              <a:endCxn id="33" idx="1"/>
            </p:cNvCxnSpPr>
            <p:nvPr/>
          </p:nvCxnSpPr>
          <p:spPr>
            <a:xfrm>
              <a:off x="1905000" y="3162300"/>
              <a:ext cx="3429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3" name="Picture 9" descr="C:\Users\troscoe\AppData\Local\Microsoft\Windows\Temporary Internet Files\Content.IE5\JMOVEBX5\MC900370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5730875"/>
            <a:ext cx="890588" cy="89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2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Glue: the OS as </a:t>
            </a:r>
            <a:br>
              <a:rPr lang="en-US" dirty="0" smtClean="0"/>
            </a:br>
            <a:r>
              <a:rPr lang="en-US" dirty="0" smtClean="0"/>
              <a:t>Abstract Machine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4200"/>
            <a:ext cx="29718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48768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Hardware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4191000" y="2590800"/>
            <a:ext cx="2819400" cy="106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Virtual machine interface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4191000" y="4343400"/>
            <a:ext cx="2819400" cy="106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Physical machine interface</a:t>
            </a:r>
          </a:p>
        </p:txBody>
      </p:sp>
      <p:pic>
        <p:nvPicPr>
          <p:cNvPr id="9" name="Picture 7" descr="C:\Users\troscoe\AppData\Local\Microsoft\Windows\Temporary Internet Files\Content.IE5\DSISR1ML\MC900334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686425"/>
            <a:ext cx="477837" cy="94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738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as Glue</a:t>
            </a:r>
          </a:p>
        </p:txBody>
      </p:sp>
      <p:sp>
        <p:nvSpPr>
          <p:cNvPr id="4710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high-level abstractions</a:t>
            </a:r>
          </a:p>
          <a:p>
            <a:pPr lvl="1"/>
            <a:r>
              <a:rPr lang="en-US" dirty="0" smtClean="0"/>
              <a:t>Easier to program to</a:t>
            </a:r>
          </a:p>
          <a:p>
            <a:pPr lvl="1"/>
            <a:r>
              <a:rPr lang="en-US" dirty="0" smtClean="0"/>
              <a:t>Shared functionality for all applications </a:t>
            </a:r>
          </a:p>
          <a:p>
            <a:pPr lvl="1"/>
            <a:r>
              <a:rPr lang="en-US" dirty="0" smtClean="0"/>
              <a:t>Ties together disparate functions and services</a:t>
            </a:r>
          </a:p>
          <a:p>
            <a:r>
              <a:rPr lang="en-US" dirty="0" smtClean="0"/>
              <a:t>Extends hardware with added functionality</a:t>
            </a:r>
          </a:p>
          <a:p>
            <a:pPr lvl="1"/>
            <a:r>
              <a:rPr lang="en-US" dirty="0" smtClean="0"/>
              <a:t>Direct programming of hardware unnecessary</a:t>
            </a:r>
          </a:p>
          <a:p>
            <a:r>
              <a:rPr lang="en-US" dirty="0" smtClean="0"/>
              <a:t>Hides details of hardware</a:t>
            </a:r>
          </a:p>
          <a:p>
            <a:pPr lvl="1"/>
            <a:r>
              <a:rPr lang="en-US" dirty="0" smtClean="0"/>
              <a:t>Applications decoupled from particular devices</a:t>
            </a:r>
          </a:p>
        </p:txBody>
      </p:sp>
      <p:pic>
        <p:nvPicPr>
          <p:cNvPr id="4" name="Picture 7" descr="C:\Users\troscoe\AppData\Local\Microsoft\Windows\Temporary Internet Files\Content.IE5\DSISR1ML\MC900334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686425"/>
            <a:ext cx="477837" cy="94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217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provided by an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Program execution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Load program, execute on 1 or more processors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Access to I/O devices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Disk, network, keyboard, screen,…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Protection and access control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 files, connections,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Error detection and reporting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Trap handling,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Accounting and auditing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Statistics, billing, forensics, etc.</a:t>
            </a:r>
          </a:p>
        </p:txBody>
      </p:sp>
      <p:pic>
        <p:nvPicPr>
          <p:cNvPr id="4" name="Picture 7" descr="C:\Users\troscoe\AppData\Local\Microsoft\Windows\Temporary Internet Files\Content.IE5\DSISR1ML\MC900334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686425"/>
            <a:ext cx="477837" cy="94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73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516" y="1304764"/>
            <a:ext cx="3924436" cy="11521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20.02.: OS Introduction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21.02.: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27.02.: Scheduling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28.02.: Synchronization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312876"/>
            <a:ext cx="3924436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06.03.: Network Intro / OSI Model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07.03.: Physical Layer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780928"/>
            <a:ext cx="3924436" cy="5760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13.03.: Memory Management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14.03.: Demand Paging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212976"/>
            <a:ext cx="3924436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20.03.: skip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21.03.: Data Link Layer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27./28.03.: Network Layer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03./04.04.: Reliable Data Transfer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041068"/>
            <a:ext cx="3924436" cy="5760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10.04.: File System Abstractions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11.04.: File System Implementations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4581128"/>
            <a:ext cx="3924436" cy="5400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17.04.: Naming, Name Resolution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02.05.: Network 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4941168"/>
            <a:ext cx="3924436" cy="792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08./09.05.: I/O Subsystem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15.05.: Virtual Machine Monitors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16.06.: Reliable Storage, Specials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5697252"/>
            <a:ext cx="3924436" cy="8280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22.05.: Applications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23.05.: Security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30.05.: New Internet Architectures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Operating System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415BC-0574-4971-81F6-F1196D2E1BB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820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OS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4267200"/>
            <a:ext cx="4191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</a:t>
            </a:r>
          </a:p>
        </p:txBody>
      </p: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7391400" y="4114800"/>
            <a:ext cx="170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Privileged mode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038600"/>
            <a:ext cx="754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7366000" y="3581400"/>
            <a:ext cx="121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User mode</a:t>
            </a:r>
          </a:p>
        </p:txBody>
      </p:sp>
      <p:sp>
        <p:nvSpPr>
          <p:cNvPr id="19" name="Oval 18"/>
          <p:cNvSpPr/>
          <p:nvPr/>
        </p:nvSpPr>
        <p:spPr>
          <a:xfrm>
            <a:off x="3200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20" name="Oval 19"/>
          <p:cNvSpPr/>
          <p:nvPr/>
        </p:nvSpPr>
        <p:spPr>
          <a:xfrm>
            <a:off x="4914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21" name="Oval 20"/>
          <p:cNvSpPr/>
          <p:nvPr/>
        </p:nvSpPr>
        <p:spPr>
          <a:xfrm>
            <a:off x="6629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90600" y="1905000"/>
            <a:ext cx="1905000" cy="1447800"/>
            <a:chOff x="990600" y="2133600"/>
            <a:chExt cx="1905000" cy="1447800"/>
          </a:xfrm>
        </p:grpSpPr>
        <p:sp>
          <p:nvSpPr>
            <p:cNvPr id="5" name="Rectangle 4"/>
            <p:cNvSpPr/>
            <p:nvPr/>
          </p:nvSpPr>
          <p:spPr>
            <a:xfrm>
              <a:off x="9906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76650" y="1905000"/>
            <a:ext cx="1905000" cy="1447800"/>
            <a:chOff x="3676650" y="2133600"/>
            <a:chExt cx="1905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67665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7665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362700" y="1905000"/>
            <a:ext cx="1905000" cy="1447800"/>
            <a:chOff x="6362700" y="2133600"/>
            <a:chExt cx="1905000" cy="1447800"/>
          </a:xfrm>
        </p:grpSpPr>
        <p:sp>
          <p:nvSpPr>
            <p:cNvPr id="8" name="Rectangle 7"/>
            <p:cNvSpPr/>
            <p:nvPr/>
          </p:nvSpPr>
          <p:spPr>
            <a:xfrm>
              <a:off x="63627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Server process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(daemon)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27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cxnSp>
        <p:nvCxnSpPr>
          <p:cNvPr id="29" name="Elbow Connector 28"/>
          <p:cNvCxnSpPr>
            <a:stCxn id="23" idx="2"/>
            <a:endCxn id="4" idx="0"/>
          </p:cNvCxnSpPr>
          <p:nvPr/>
        </p:nvCxnSpPr>
        <p:spPr>
          <a:xfrm rot="16200000" flipH="1">
            <a:off x="4276725" y="3705225"/>
            <a:ext cx="914400" cy="2095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261" name="TextBox 30"/>
          <p:cNvSpPr txBox="1">
            <a:spLocks noChangeArrowheads="1"/>
          </p:cNvSpPr>
          <p:nvPr/>
        </p:nvSpPr>
        <p:spPr bwMode="auto">
          <a:xfrm>
            <a:off x="4648200" y="34290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sp>
        <p:nvSpPr>
          <p:cNvPr id="25" name="Oval 24"/>
          <p:cNvSpPr/>
          <p:nvPr/>
        </p:nvSpPr>
        <p:spPr>
          <a:xfrm>
            <a:off x="1485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pic>
        <p:nvPicPr>
          <p:cNvPr id="26" name="Picture 7" descr="C:\Users\troscoe\AppData\Local\Microsoft\Windows\Temporary Internet Files\Content.IE5\DSISR1ML\MC900334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686425"/>
            <a:ext cx="477837" cy="94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0170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Privileged Mode and User Mode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saw in Computer Architecture,</a:t>
            </a:r>
            <a:br>
              <a:rPr lang="en-US" dirty="0" smtClean="0"/>
            </a:br>
            <a:r>
              <a:rPr lang="en-US" dirty="0" smtClean="0"/>
              <a:t>most CPUs have a “privileged mode”: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a32 protection rings</a:t>
            </a:r>
          </a:p>
          <a:p>
            <a:pPr lvl="1"/>
            <a:r>
              <a:rPr lang="en-US" dirty="0" smtClean="0"/>
              <a:t>VAX kernel mode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Most Operating Systems use this for protection</a:t>
            </a:r>
          </a:p>
          <a:p>
            <a:pPr lvl="1"/>
            <a:r>
              <a:rPr lang="en-US" dirty="0" smtClean="0"/>
              <a:t>In particular, protecting the OS from applications!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561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OS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4267200"/>
            <a:ext cx="4191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</a:t>
            </a:r>
          </a:p>
        </p:txBody>
      </p: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7391400" y="4114800"/>
            <a:ext cx="170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Privileged mode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038600"/>
            <a:ext cx="754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7366000" y="3581400"/>
            <a:ext cx="121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User mode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990600" y="1905000"/>
            <a:ext cx="1905000" cy="1447800"/>
            <a:chOff x="990600" y="2133600"/>
            <a:chExt cx="1905000" cy="1447800"/>
          </a:xfrm>
        </p:grpSpPr>
        <p:sp>
          <p:nvSpPr>
            <p:cNvPr id="5" name="Rectangle 4"/>
            <p:cNvSpPr/>
            <p:nvPr/>
          </p:nvSpPr>
          <p:spPr>
            <a:xfrm>
              <a:off x="9906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676650" y="1905000"/>
            <a:ext cx="1905000" cy="1447800"/>
            <a:chOff x="3676650" y="2133600"/>
            <a:chExt cx="1905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67665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7665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362700" y="1905000"/>
            <a:ext cx="1905000" cy="1447800"/>
            <a:chOff x="6362700" y="2133600"/>
            <a:chExt cx="1905000" cy="1447800"/>
          </a:xfrm>
        </p:grpSpPr>
        <p:sp>
          <p:nvSpPr>
            <p:cNvPr id="8" name="Rectangle 7"/>
            <p:cNvSpPr/>
            <p:nvPr/>
          </p:nvSpPr>
          <p:spPr>
            <a:xfrm>
              <a:off x="63627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Server process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(daemon)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27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cxnSp>
        <p:nvCxnSpPr>
          <p:cNvPr id="29" name="Elbow Connector 28"/>
          <p:cNvCxnSpPr>
            <a:stCxn id="23" idx="2"/>
            <a:endCxn id="4" idx="0"/>
          </p:cNvCxnSpPr>
          <p:nvPr/>
        </p:nvCxnSpPr>
        <p:spPr>
          <a:xfrm rot="16200000" flipH="1">
            <a:off x="4276725" y="3705225"/>
            <a:ext cx="914400" cy="2095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261" name="TextBox 30"/>
          <p:cNvSpPr txBox="1">
            <a:spLocks noChangeArrowheads="1"/>
          </p:cNvSpPr>
          <p:nvPr/>
        </p:nvSpPr>
        <p:spPr bwMode="auto">
          <a:xfrm>
            <a:off x="4648200" y="34290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sp>
        <p:nvSpPr>
          <p:cNvPr id="2" name="Oval 1"/>
          <p:cNvSpPr/>
          <p:nvPr/>
        </p:nvSpPr>
        <p:spPr>
          <a:xfrm>
            <a:off x="2438400" y="4114800"/>
            <a:ext cx="4724400" cy="1447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00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26" name="Oval 25"/>
          <p:cNvSpPr/>
          <p:nvPr/>
        </p:nvSpPr>
        <p:spPr>
          <a:xfrm>
            <a:off x="4914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27" name="Oval 26"/>
          <p:cNvSpPr/>
          <p:nvPr/>
        </p:nvSpPr>
        <p:spPr>
          <a:xfrm>
            <a:off x="6629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28" name="Oval 27"/>
          <p:cNvSpPr/>
          <p:nvPr/>
        </p:nvSpPr>
        <p:spPr>
          <a:xfrm>
            <a:off x="1485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047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part of the OS which runs in privileged mode</a:t>
            </a:r>
          </a:p>
          <a:p>
            <a:pPr lvl="1"/>
            <a:r>
              <a:rPr lang="en-US" dirty="0" smtClean="0"/>
              <a:t>Large part of Unix and Windows (except libraries)</a:t>
            </a:r>
          </a:p>
          <a:p>
            <a:pPr lvl="1"/>
            <a:r>
              <a:rPr lang="en-US" dirty="0" smtClean="0"/>
              <a:t>Small part of L4, Barrelfish, etc. (microkernels)</a:t>
            </a:r>
          </a:p>
          <a:p>
            <a:pPr lvl="1"/>
            <a:r>
              <a:rPr lang="en-US" dirty="0" smtClean="0"/>
              <a:t>Does not exist in some embedded systems</a:t>
            </a:r>
          </a:p>
          <a:p>
            <a:r>
              <a:rPr lang="en-US" dirty="0" smtClean="0"/>
              <a:t>Also known as:</a:t>
            </a:r>
          </a:p>
          <a:p>
            <a:pPr lvl="1"/>
            <a:r>
              <a:rPr lang="en-US" dirty="0" smtClean="0"/>
              <a:t>Nucleus, nub, supervisor,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1882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kernel is a program!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is just a (special) computer program.</a:t>
            </a:r>
          </a:p>
          <a:p>
            <a:r>
              <a:rPr lang="en-US" dirty="0" smtClean="0"/>
              <a:t>Typically an event-driven server. </a:t>
            </a:r>
          </a:p>
          <a:p>
            <a:r>
              <a:rPr lang="en-US" dirty="0" smtClean="0"/>
              <a:t>Responds to multiple entry points:</a:t>
            </a:r>
          </a:p>
          <a:p>
            <a:pPr lvl="1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Hardware interrupts</a:t>
            </a:r>
          </a:p>
          <a:p>
            <a:pPr lvl="1"/>
            <a:r>
              <a:rPr lang="en-US" dirty="0" smtClean="0"/>
              <a:t>Program traps</a:t>
            </a:r>
          </a:p>
          <a:p>
            <a:r>
              <a:rPr lang="en-US" dirty="0" smtClean="0"/>
              <a:t>May also include internal threads.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0821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OS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4267200"/>
            <a:ext cx="4191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</a:t>
            </a:r>
          </a:p>
        </p:txBody>
      </p: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7391400" y="4114800"/>
            <a:ext cx="170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Privileged mode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038600"/>
            <a:ext cx="754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7366000" y="3581400"/>
            <a:ext cx="121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User mode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990600" y="1905000"/>
            <a:ext cx="1905000" cy="1447800"/>
            <a:chOff x="990600" y="2133600"/>
            <a:chExt cx="1905000" cy="1447800"/>
          </a:xfrm>
        </p:grpSpPr>
        <p:sp>
          <p:nvSpPr>
            <p:cNvPr id="5" name="Rectangle 4"/>
            <p:cNvSpPr/>
            <p:nvPr/>
          </p:nvSpPr>
          <p:spPr>
            <a:xfrm>
              <a:off x="9906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676650" y="1905000"/>
            <a:ext cx="1905000" cy="1447800"/>
            <a:chOff x="3676650" y="2133600"/>
            <a:chExt cx="1905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67665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7665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362700" y="1905000"/>
            <a:ext cx="1905000" cy="1447800"/>
            <a:chOff x="6362700" y="2133600"/>
            <a:chExt cx="1905000" cy="1447800"/>
          </a:xfrm>
        </p:grpSpPr>
        <p:sp>
          <p:nvSpPr>
            <p:cNvPr id="8" name="Rectangle 7"/>
            <p:cNvSpPr/>
            <p:nvPr/>
          </p:nvSpPr>
          <p:spPr>
            <a:xfrm>
              <a:off x="63627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Server process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(daemon)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27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cxnSp>
        <p:nvCxnSpPr>
          <p:cNvPr id="29" name="Elbow Connector 28"/>
          <p:cNvCxnSpPr>
            <a:stCxn id="23" idx="2"/>
            <a:endCxn id="4" idx="0"/>
          </p:cNvCxnSpPr>
          <p:nvPr/>
        </p:nvCxnSpPr>
        <p:spPr>
          <a:xfrm rot="16200000" flipH="1">
            <a:off x="4276725" y="3705225"/>
            <a:ext cx="914400" cy="2095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261" name="TextBox 30"/>
          <p:cNvSpPr txBox="1">
            <a:spLocks noChangeArrowheads="1"/>
          </p:cNvSpPr>
          <p:nvPr/>
        </p:nvSpPr>
        <p:spPr bwMode="auto">
          <a:xfrm>
            <a:off x="4648200" y="34290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2819400"/>
            <a:ext cx="20574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1400" y="2819400"/>
            <a:ext cx="20574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8400" y="2819400"/>
            <a:ext cx="20574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00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28" name="Oval 27"/>
          <p:cNvSpPr/>
          <p:nvPr/>
        </p:nvSpPr>
        <p:spPr>
          <a:xfrm>
            <a:off x="4914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30" name="Oval 29"/>
          <p:cNvSpPr/>
          <p:nvPr/>
        </p:nvSpPr>
        <p:spPr>
          <a:xfrm>
            <a:off x="6629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31" name="Oval 30"/>
          <p:cNvSpPr/>
          <p:nvPr/>
        </p:nvSpPr>
        <p:spPr>
          <a:xfrm>
            <a:off x="1485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279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Libraries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Convenience functions</a:t>
            </a:r>
          </a:p>
          <a:p>
            <a:pPr lvl="1"/>
            <a:r>
              <a:rPr lang="en-US" smtClean="0"/>
              <a:t>strcmp(), etc. </a:t>
            </a:r>
          </a:p>
          <a:p>
            <a:pPr lvl="1"/>
            <a:r>
              <a:rPr lang="en-US" smtClean="0"/>
              <a:t>Common functionality</a:t>
            </a:r>
          </a:p>
          <a:p>
            <a:r>
              <a:rPr lang="en-US" smtClean="0"/>
              <a:t>System call wrappers</a:t>
            </a:r>
          </a:p>
          <a:p>
            <a:pPr lvl="1"/>
            <a:r>
              <a:rPr lang="en-US" smtClean="0"/>
              <a:t>Create and execute system calls from high-level languages</a:t>
            </a:r>
          </a:p>
          <a:p>
            <a:pPr lvl="1"/>
            <a:r>
              <a:rPr lang="en-US" smtClean="0"/>
              <a:t>See ‘man syscalls’ on Linux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737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OS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4267200"/>
            <a:ext cx="4191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</a:t>
            </a:r>
          </a:p>
        </p:txBody>
      </p: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7391400" y="4114800"/>
            <a:ext cx="170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Privileged mode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038600"/>
            <a:ext cx="754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7366000" y="3581400"/>
            <a:ext cx="121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User mode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90600" y="1905000"/>
            <a:ext cx="1905000" cy="1447800"/>
            <a:chOff x="990600" y="2133600"/>
            <a:chExt cx="1905000" cy="1447800"/>
          </a:xfrm>
        </p:grpSpPr>
        <p:sp>
          <p:nvSpPr>
            <p:cNvPr id="5" name="Rectangle 4"/>
            <p:cNvSpPr/>
            <p:nvPr/>
          </p:nvSpPr>
          <p:spPr>
            <a:xfrm>
              <a:off x="9906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76650" y="1905000"/>
            <a:ext cx="1905000" cy="1447800"/>
            <a:chOff x="3676650" y="2133600"/>
            <a:chExt cx="1905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67665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Application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7665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362700" y="1905000"/>
            <a:ext cx="1905000" cy="1447800"/>
            <a:chOff x="6362700" y="2133600"/>
            <a:chExt cx="1905000" cy="1447800"/>
          </a:xfrm>
        </p:grpSpPr>
        <p:sp>
          <p:nvSpPr>
            <p:cNvPr id="8" name="Rectangle 7"/>
            <p:cNvSpPr/>
            <p:nvPr/>
          </p:nvSpPr>
          <p:spPr>
            <a:xfrm>
              <a:off x="6362700" y="2133600"/>
              <a:ext cx="1905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Server process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(daemon)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2700" y="3124200"/>
              <a:ext cx="1905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System Library</a:t>
              </a:r>
            </a:p>
          </p:txBody>
        </p:sp>
      </p:grpSp>
      <p:cxnSp>
        <p:nvCxnSpPr>
          <p:cNvPr id="29" name="Elbow Connector 28"/>
          <p:cNvCxnSpPr>
            <a:stCxn id="23" idx="2"/>
            <a:endCxn id="4" idx="0"/>
          </p:cNvCxnSpPr>
          <p:nvPr/>
        </p:nvCxnSpPr>
        <p:spPr>
          <a:xfrm rot="16200000" flipH="1">
            <a:off x="4276725" y="3705225"/>
            <a:ext cx="914400" cy="2095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261" name="TextBox 30"/>
          <p:cNvSpPr txBox="1">
            <a:spLocks noChangeArrowheads="1"/>
          </p:cNvSpPr>
          <p:nvPr/>
        </p:nvSpPr>
        <p:spPr bwMode="auto">
          <a:xfrm>
            <a:off x="4648200" y="34290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sp>
        <p:nvSpPr>
          <p:cNvPr id="26" name="Oval 25"/>
          <p:cNvSpPr/>
          <p:nvPr/>
        </p:nvSpPr>
        <p:spPr>
          <a:xfrm>
            <a:off x="6248400" y="1828800"/>
            <a:ext cx="2057400" cy="160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00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28" name="Oval 27"/>
          <p:cNvSpPr/>
          <p:nvPr/>
        </p:nvSpPr>
        <p:spPr>
          <a:xfrm>
            <a:off x="4914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30" name="Oval 29"/>
          <p:cNvSpPr/>
          <p:nvPr/>
        </p:nvSpPr>
        <p:spPr>
          <a:xfrm>
            <a:off x="66294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Device</a:t>
            </a:r>
          </a:p>
        </p:txBody>
      </p:sp>
      <p:sp>
        <p:nvSpPr>
          <p:cNvPr id="31" name="Oval 30"/>
          <p:cNvSpPr/>
          <p:nvPr/>
        </p:nvSpPr>
        <p:spPr>
          <a:xfrm>
            <a:off x="1485900" y="5638800"/>
            <a:ext cx="1600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CPU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5A20-4D4E-47B5-A36E-D4413CAC1A0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489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which are part of the OS</a:t>
            </a:r>
          </a:p>
          <a:p>
            <a:pPr lvl="1"/>
            <a:r>
              <a:rPr lang="en-US" dirty="0" smtClean="0"/>
              <a:t>Microkernels: most of the OS</a:t>
            </a:r>
          </a:p>
          <a:p>
            <a:pPr lvl="1"/>
            <a:r>
              <a:rPr lang="en-US" dirty="0" smtClean="0"/>
              <a:t>Linux: increasingly large quantity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Modularity, fault tolerance</a:t>
            </a:r>
          </a:p>
          <a:p>
            <a:pPr lvl="1"/>
            <a:r>
              <a:rPr lang="en-US" dirty="0" smtClean="0"/>
              <a:t>Easier to </a:t>
            </a:r>
            <a:r>
              <a:rPr lang="en-US" i="1" dirty="0" smtClean="0"/>
              <a:t>schedule…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50" y="4529137"/>
            <a:ext cx="2076450" cy="2200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71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bridge space</a:t>
            </a:r>
          </a:p>
          <a:p>
            <a:pPr lvl="1"/>
            <a:endParaRPr lang="en-US" dirty="0"/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bridge time</a:t>
            </a:r>
          </a:p>
          <a:p>
            <a:pPr lvl="1"/>
            <a:endParaRPr lang="en-US" dirty="0"/>
          </a:p>
          <a:p>
            <a:r>
              <a:rPr lang="en-US" dirty="0" smtClean="0"/>
              <a:t>Networks, Operating Systems, Databases</a:t>
            </a:r>
          </a:p>
          <a:p>
            <a:pPr lvl="1"/>
            <a:r>
              <a:rPr lang="en-US" dirty="0" smtClean="0"/>
              <a:t>they all manage resources</a:t>
            </a:r>
          </a:p>
          <a:p>
            <a:pPr lvl="1"/>
            <a:r>
              <a:rPr lang="en-US" dirty="0" smtClean="0"/>
              <a:t>OS, DB:  all resources (storage, computation, </a:t>
            </a:r>
            <a:r>
              <a:rPr lang="en-US" dirty="0" smtClean="0"/>
              <a:t>communication)</a:t>
            </a:r>
            <a:endParaRPr lang="en-US" dirty="0" smtClean="0"/>
          </a:p>
          <a:p>
            <a:pPr lvl="1"/>
            <a:r>
              <a:rPr lang="en-US" dirty="0" smtClean="0"/>
              <a:t>Networks: focus on communication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Birds-eye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059427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Entering and exiting the kernel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415BC-0574-4971-81F6-F1196D2E1BB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346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kernel entered?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</a:p>
          <a:p>
            <a:r>
              <a:rPr lang="en-US" dirty="0" smtClean="0"/>
              <a:t>Exception: caused by user program</a:t>
            </a:r>
          </a:p>
          <a:p>
            <a:r>
              <a:rPr lang="en-US" dirty="0" smtClean="0"/>
              <a:t>Interrupt: caused by “something else”</a:t>
            </a:r>
          </a:p>
          <a:p>
            <a:r>
              <a:rPr lang="en-US" dirty="0" smtClean="0"/>
              <a:t>System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403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System Calls</a:t>
            </a:r>
          </a:p>
        </p:txBody>
      </p:sp>
      <p:sp>
        <p:nvSpPr>
          <p:cNvPr id="15362" name="Rectangle 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RPC to the kernel</a:t>
            </a:r>
          </a:p>
          <a:p>
            <a:pPr eaLnBrk="1" hangingPunct="1"/>
            <a:r>
              <a:rPr lang="en-GB" smtClean="0"/>
              <a:t>Kernel is a series of syscall event handlers</a:t>
            </a:r>
          </a:p>
          <a:p>
            <a:pPr eaLnBrk="1" hangingPunct="1"/>
            <a:r>
              <a:rPr lang="en-GB" smtClean="0"/>
              <a:t>Mechanism is hardware-dependent</a:t>
            </a:r>
          </a:p>
          <a:p>
            <a:pPr eaLnBrk="1" hangingPunct="1"/>
            <a:endParaRPr lang="en-GB" smtClean="0"/>
          </a:p>
        </p:txBody>
      </p:sp>
      <p:sp>
        <p:nvSpPr>
          <p:cNvPr id="15363" name="TextBox 30"/>
          <p:cNvSpPr txBox="1">
            <a:spLocks noChangeArrowheads="1"/>
          </p:cNvSpPr>
          <p:nvPr/>
        </p:nvSpPr>
        <p:spPr bwMode="auto">
          <a:xfrm>
            <a:off x="7391400" y="6491288"/>
            <a:ext cx="130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85800" y="4343402"/>
            <a:ext cx="8445500" cy="823913"/>
            <a:chOff x="432" y="1968"/>
            <a:chExt cx="5320" cy="519"/>
          </a:xfrm>
        </p:grpSpPr>
        <p:sp>
          <p:nvSpPr>
            <p:cNvPr id="15365" name="TextBox 11"/>
            <p:cNvSpPr txBox="1">
              <a:spLocks noChangeArrowheads="1"/>
            </p:cNvSpPr>
            <p:nvPr/>
          </p:nvSpPr>
          <p:spPr bwMode="auto">
            <a:xfrm>
              <a:off x="4688" y="2256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Privileged mode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2" y="2208"/>
              <a:ext cx="4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4704" y="1968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User mode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071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System Calls</a:t>
            </a:r>
          </a:p>
        </p:txBody>
      </p:sp>
      <p:sp>
        <p:nvSpPr>
          <p:cNvPr id="15362" name="Rectangle 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RPC to the kernel</a:t>
            </a:r>
          </a:p>
          <a:p>
            <a:pPr eaLnBrk="1" hangingPunct="1"/>
            <a:r>
              <a:rPr lang="en-GB" smtClean="0"/>
              <a:t>Kernel is a series of syscall event handlers</a:t>
            </a:r>
          </a:p>
          <a:p>
            <a:pPr eaLnBrk="1" hangingPunct="1"/>
            <a:r>
              <a:rPr lang="en-GB" smtClean="0"/>
              <a:t>Mechanism is hardware-dependent</a:t>
            </a:r>
          </a:p>
          <a:p>
            <a:pPr eaLnBrk="1" hangingPunct="1"/>
            <a:endParaRPr lang="en-GB" smtClean="0"/>
          </a:p>
        </p:txBody>
      </p:sp>
      <p:sp>
        <p:nvSpPr>
          <p:cNvPr id="15363" name="TextBox 30"/>
          <p:cNvSpPr txBox="1">
            <a:spLocks noChangeArrowheads="1"/>
          </p:cNvSpPr>
          <p:nvPr/>
        </p:nvSpPr>
        <p:spPr bwMode="auto">
          <a:xfrm>
            <a:off x="7391400" y="6491288"/>
            <a:ext cx="130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81000" y="3810001"/>
            <a:ext cx="8750300" cy="1357313"/>
            <a:chOff x="240" y="1632"/>
            <a:chExt cx="5512" cy="855"/>
          </a:xfrm>
        </p:grpSpPr>
        <p:sp>
          <p:nvSpPr>
            <p:cNvPr id="15365" name="TextBox 11"/>
            <p:cNvSpPr txBox="1">
              <a:spLocks noChangeArrowheads="1"/>
            </p:cNvSpPr>
            <p:nvPr/>
          </p:nvSpPr>
          <p:spPr bwMode="auto">
            <a:xfrm>
              <a:off x="4688" y="2256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Privileged mode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2" y="2208"/>
              <a:ext cx="4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4704" y="1968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User mode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" y="1632"/>
              <a:ext cx="1104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User process runs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5325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System Calls</a:t>
            </a:r>
          </a:p>
        </p:txBody>
      </p:sp>
      <p:sp>
        <p:nvSpPr>
          <p:cNvPr id="15362" name="Rectangle 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RPC to the kernel</a:t>
            </a:r>
          </a:p>
          <a:p>
            <a:pPr eaLnBrk="1" hangingPunct="1"/>
            <a:r>
              <a:rPr lang="en-GB" smtClean="0"/>
              <a:t>Kernel is a series of syscall event handlers</a:t>
            </a:r>
          </a:p>
          <a:p>
            <a:pPr eaLnBrk="1" hangingPunct="1"/>
            <a:r>
              <a:rPr lang="en-GB" smtClean="0"/>
              <a:t>Mechanism is hardware-dependent</a:t>
            </a:r>
          </a:p>
          <a:p>
            <a:pPr eaLnBrk="1" hangingPunct="1"/>
            <a:endParaRPr lang="en-GB" smtClean="0"/>
          </a:p>
        </p:txBody>
      </p:sp>
      <p:sp>
        <p:nvSpPr>
          <p:cNvPr id="15363" name="TextBox 30"/>
          <p:cNvSpPr txBox="1">
            <a:spLocks noChangeArrowheads="1"/>
          </p:cNvSpPr>
          <p:nvPr/>
        </p:nvSpPr>
        <p:spPr bwMode="auto">
          <a:xfrm>
            <a:off x="7391400" y="6491288"/>
            <a:ext cx="130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81000" y="3810001"/>
            <a:ext cx="8750300" cy="1357313"/>
            <a:chOff x="240" y="1632"/>
            <a:chExt cx="5512" cy="855"/>
          </a:xfrm>
        </p:grpSpPr>
        <p:sp>
          <p:nvSpPr>
            <p:cNvPr id="15365" name="TextBox 11"/>
            <p:cNvSpPr txBox="1">
              <a:spLocks noChangeArrowheads="1"/>
            </p:cNvSpPr>
            <p:nvPr/>
          </p:nvSpPr>
          <p:spPr bwMode="auto">
            <a:xfrm>
              <a:off x="4688" y="2256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Privileged mode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2" y="2208"/>
              <a:ext cx="4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4704" y="1968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User mode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" y="1632"/>
              <a:ext cx="1104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User process runs</a:t>
              </a:r>
            </a:p>
          </p:txBody>
        </p:sp>
        <p:sp>
          <p:nvSpPr>
            <p:cNvPr id="3" name="Rectangle 4"/>
            <p:cNvSpPr/>
            <p:nvPr/>
          </p:nvSpPr>
          <p:spPr>
            <a:xfrm>
              <a:off x="1680" y="1632"/>
              <a:ext cx="912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Execute syscall</a:t>
              </a:r>
            </a:p>
          </p:txBody>
        </p:sp>
        <p:cxnSp>
          <p:nvCxnSpPr>
            <p:cNvPr id="15372" name="AutoShape 68"/>
            <p:cNvCxnSpPr>
              <a:cxnSpLocks noChangeShapeType="1"/>
              <a:stCxn id="5" idx="3"/>
            </p:cNvCxnSpPr>
            <p:nvPr/>
          </p:nvCxnSpPr>
          <p:spPr bwMode="auto">
            <a:xfrm>
              <a:off x="1352" y="1776"/>
              <a:ext cx="32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4293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System Calls</a:t>
            </a:r>
          </a:p>
        </p:txBody>
      </p:sp>
      <p:sp>
        <p:nvSpPr>
          <p:cNvPr id="15362" name="Rectangle 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RPC to the kernel</a:t>
            </a:r>
          </a:p>
          <a:p>
            <a:pPr eaLnBrk="1" hangingPunct="1"/>
            <a:r>
              <a:rPr lang="en-GB" smtClean="0"/>
              <a:t>Kernel is a series of syscall event handlers</a:t>
            </a:r>
          </a:p>
          <a:p>
            <a:pPr eaLnBrk="1" hangingPunct="1"/>
            <a:r>
              <a:rPr lang="en-GB" smtClean="0"/>
              <a:t>Mechanism is hardware-dependent</a:t>
            </a:r>
          </a:p>
          <a:p>
            <a:pPr eaLnBrk="1" hangingPunct="1"/>
            <a:endParaRPr lang="en-GB" smtClean="0"/>
          </a:p>
        </p:txBody>
      </p:sp>
      <p:sp>
        <p:nvSpPr>
          <p:cNvPr id="15363" name="TextBox 30"/>
          <p:cNvSpPr txBox="1">
            <a:spLocks noChangeArrowheads="1"/>
          </p:cNvSpPr>
          <p:nvPr/>
        </p:nvSpPr>
        <p:spPr bwMode="auto">
          <a:xfrm>
            <a:off x="7391400" y="6491288"/>
            <a:ext cx="130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81000" y="3810000"/>
            <a:ext cx="8750300" cy="1600200"/>
            <a:chOff x="240" y="1632"/>
            <a:chExt cx="5512" cy="1008"/>
          </a:xfrm>
        </p:grpSpPr>
        <p:sp>
          <p:nvSpPr>
            <p:cNvPr id="15365" name="TextBox 11"/>
            <p:cNvSpPr txBox="1">
              <a:spLocks noChangeArrowheads="1"/>
            </p:cNvSpPr>
            <p:nvPr/>
          </p:nvSpPr>
          <p:spPr bwMode="auto">
            <a:xfrm>
              <a:off x="4688" y="2256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Privileged mode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2" y="2208"/>
              <a:ext cx="4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4704" y="1968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User mode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" y="1632"/>
              <a:ext cx="1104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User process runs</a:t>
              </a:r>
            </a:p>
          </p:txBody>
        </p:sp>
        <p:sp>
          <p:nvSpPr>
            <p:cNvPr id="3" name="Rectangle 4"/>
            <p:cNvSpPr/>
            <p:nvPr/>
          </p:nvSpPr>
          <p:spPr>
            <a:xfrm>
              <a:off x="1680" y="1632"/>
              <a:ext cx="912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Execute syscall</a:t>
              </a:r>
            </a:p>
          </p:txBody>
        </p:sp>
        <p:cxnSp>
          <p:nvCxnSpPr>
            <p:cNvPr id="15372" name="AutoShape 68"/>
            <p:cNvCxnSpPr>
              <a:cxnSpLocks noChangeShapeType="1"/>
              <a:stCxn id="5" idx="3"/>
            </p:cNvCxnSpPr>
            <p:nvPr/>
          </p:nvCxnSpPr>
          <p:spPr bwMode="auto">
            <a:xfrm>
              <a:off x="1352" y="1776"/>
              <a:ext cx="32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69"/>
            <p:cNvCxnSpPr>
              <a:cxnSpLocks noChangeShapeType="1"/>
            </p:cNvCxnSpPr>
            <p:nvPr/>
          </p:nvCxnSpPr>
          <p:spPr bwMode="auto">
            <a:xfrm>
              <a:off x="2136" y="1928"/>
              <a:ext cx="544" cy="71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943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System Calls</a:t>
            </a:r>
          </a:p>
        </p:txBody>
      </p:sp>
      <p:sp>
        <p:nvSpPr>
          <p:cNvPr id="15362" name="Rectangle 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RPC to the kernel</a:t>
            </a:r>
          </a:p>
          <a:p>
            <a:pPr eaLnBrk="1" hangingPunct="1"/>
            <a:r>
              <a:rPr lang="en-GB" smtClean="0"/>
              <a:t>Kernel is a series of syscall event handlers</a:t>
            </a:r>
          </a:p>
          <a:p>
            <a:pPr eaLnBrk="1" hangingPunct="1"/>
            <a:r>
              <a:rPr lang="en-GB" smtClean="0"/>
              <a:t>Mechanism is hardware-dependent</a:t>
            </a:r>
          </a:p>
          <a:p>
            <a:pPr eaLnBrk="1" hangingPunct="1"/>
            <a:endParaRPr lang="en-GB" smtClean="0"/>
          </a:p>
        </p:txBody>
      </p:sp>
      <p:sp>
        <p:nvSpPr>
          <p:cNvPr id="15363" name="TextBox 30"/>
          <p:cNvSpPr txBox="1">
            <a:spLocks noChangeArrowheads="1"/>
          </p:cNvSpPr>
          <p:nvPr/>
        </p:nvSpPr>
        <p:spPr bwMode="auto">
          <a:xfrm>
            <a:off x="7391400" y="6491288"/>
            <a:ext cx="130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81000" y="3810000"/>
            <a:ext cx="8750300" cy="1828800"/>
            <a:chOff x="240" y="1632"/>
            <a:chExt cx="5512" cy="1152"/>
          </a:xfrm>
        </p:grpSpPr>
        <p:sp>
          <p:nvSpPr>
            <p:cNvPr id="15365" name="TextBox 11"/>
            <p:cNvSpPr txBox="1">
              <a:spLocks noChangeArrowheads="1"/>
            </p:cNvSpPr>
            <p:nvPr/>
          </p:nvSpPr>
          <p:spPr bwMode="auto">
            <a:xfrm>
              <a:off x="4688" y="2256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Privileged mode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2" y="2208"/>
              <a:ext cx="4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4704" y="1968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User mode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" y="1632"/>
              <a:ext cx="1104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User process runs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88" y="2496"/>
              <a:ext cx="1200" cy="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Execute kernel code</a:t>
              </a:r>
            </a:p>
          </p:txBody>
        </p:sp>
        <p:sp>
          <p:nvSpPr>
            <p:cNvPr id="3" name="Rectangle 4"/>
            <p:cNvSpPr/>
            <p:nvPr/>
          </p:nvSpPr>
          <p:spPr>
            <a:xfrm>
              <a:off x="1680" y="1632"/>
              <a:ext cx="912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Execute syscall</a:t>
              </a:r>
            </a:p>
          </p:txBody>
        </p:sp>
        <p:cxnSp>
          <p:nvCxnSpPr>
            <p:cNvPr id="15372" name="AutoShape 68"/>
            <p:cNvCxnSpPr>
              <a:cxnSpLocks noChangeShapeType="1"/>
              <a:stCxn id="5" idx="3"/>
            </p:cNvCxnSpPr>
            <p:nvPr/>
          </p:nvCxnSpPr>
          <p:spPr bwMode="auto">
            <a:xfrm>
              <a:off x="1352" y="1776"/>
              <a:ext cx="32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69"/>
            <p:cNvCxnSpPr>
              <a:cxnSpLocks noChangeShapeType="1"/>
              <a:endCxn id="22" idx="1"/>
            </p:cNvCxnSpPr>
            <p:nvPr/>
          </p:nvCxnSpPr>
          <p:spPr bwMode="auto">
            <a:xfrm>
              <a:off x="2136" y="1928"/>
              <a:ext cx="544" cy="71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569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System Calls</a:t>
            </a:r>
          </a:p>
        </p:txBody>
      </p:sp>
      <p:sp>
        <p:nvSpPr>
          <p:cNvPr id="15362" name="Rectangle 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RPC to the kernel</a:t>
            </a:r>
          </a:p>
          <a:p>
            <a:pPr eaLnBrk="1" hangingPunct="1"/>
            <a:r>
              <a:rPr lang="en-GB" smtClean="0"/>
              <a:t>Kernel is a series of syscall event handlers</a:t>
            </a:r>
          </a:p>
          <a:p>
            <a:pPr eaLnBrk="1" hangingPunct="1"/>
            <a:r>
              <a:rPr lang="en-GB" smtClean="0"/>
              <a:t>Mechanism is hardware-dependent</a:t>
            </a:r>
          </a:p>
          <a:p>
            <a:pPr eaLnBrk="1" hangingPunct="1"/>
            <a:endParaRPr lang="en-GB" smtClean="0"/>
          </a:p>
        </p:txBody>
      </p:sp>
      <p:sp>
        <p:nvSpPr>
          <p:cNvPr id="15363" name="TextBox 30"/>
          <p:cNvSpPr txBox="1">
            <a:spLocks noChangeArrowheads="1"/>
          </p:cNvSpPr>
          <p:nvPr/>
        </p:nvSpPr>
        <p:spPr bwMode="auto">
          <a:xfrm>
            <a:off x="7391400" y="6491288"/>
            <a:ext cx="1306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System calls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381000" y="3810000"/>
            <a:ext cx="8750300" cy="1828800"/>
            <a:chOff x="240" y="1632"/>
            <a:chExt cx="5512" cy="1152"/>
          </a:xfrm>
        </p:grpSpPr>
        <p:sp>
          <p:nvSpPr>
            <p:cNvPr id="15365" name="TextBox 11"/>
            <p:cNvSpPr txBox="1">
              <a:spLocks noChangeArrowheads="1"/>
            </p:cNvSpPr>
            <p:nvPr/>
          </p:nvSpPr>
          <p:spPr bwMode="auto">
            <a:xfrm>
              <a:off x="4688" y="2256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Privileged mode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2" y="2208"/>
              <a:ext cx="4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67" name="TextBox 15"/>
            <p:cNvSpPr txBox="1">
              <a:spLocks noChangeArrowheads="1"/>
            </p:cNvSpPr>
            <p:nvPr/>
          </p:nvSpPr>
          <p:spPr bwMode="auto">
            <a:xfrm>
              <a:off x="4704" y="1968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User mode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" y="1632"/>
              <a:ext cx="1104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User process runs</a:t>
              </a:r>
            </a:p>
          </p:txBody>
        </p:sp>
        <p:sp>
          <p:nvSpPr>
            <p:cNvPr id="2" name="Rectangle 4"/>
            <p:cNvSpPr/>
            <p:nvPr/>
          </p:nvSpPr>
          <p:spPr>
            <a:xfrm>
              <a:off x="3888" y="1632"/>
              <a:ext cx="1200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Process resumes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88" y="2496"/>
              <a:ext cx="1200" cy="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Execute kernel code</a:t>
              </a:r>
            </a:p>
          </p:txBody>
        </p:sp>
        <p:sp>
          <p:nvSpPr>
            <p:cNvPr id="3" name="Rectangle 4"/>
            <p:cNvSpPr/>
            <p:nvPr/>
          </p:nvSpPr>
          <p:spPr>
            <a:xfrm>
              <a:off x="1680" y="1632"/>
              <a:ext cx="912" cy="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Execute syscall</a:t>
              </a:r>
            </a:p>
          </p:txBody>
        </p:sp>
        <p:cxnSp>
          <p:nvCxnSpPr>
            <p:cNvPr id="15372" name="AutoShape 68"/>
            <p:cNvCxnSpPr>
              <a:cxnSpLocks noChangeShapeType="1"/>
              <a:stCxn id="5" idx="3"/>
            </p:cNvCxnSpPr>
            <p:nvPr/>
          </p:nvCxnSpPr>
          <p:spPr bwMode="auto">
            <a:xfrm>
              <a:off x="1352" y="1776"/>
              <a:ext cx="32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69"/>
            <p:cNvCxnSpPr>
              <a:cxnSpLocks noChangeShapeType="1"/>
              <a:endCxn id="22" idx="1"/>
            </p:cNvCxnSpPr>
            <p:nvPr/>
          </p:nvCxnSpPr>
          <p:spPr bwMode="auto">
            <a:xfrm>
              <a:off x="2136" y="1928"/>
              <a:ext cx="544" cy="71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70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3896" y="1928"/>
              <a:ext cx="592" cy="71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532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System call arguments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800" smtClean="0"/>
              <a:t>Syscalls are </a:t>
            </a:r>
            <a:r>
              <a:rPr lang="en-GB" sz="2800" i="1" smtClean="0"/>
              <a:t>the</a:t>
            </a:r>
            <a:r>
              <a:rPr lang="en-GB" sz="2800" smtClean="0"/>
              <a:t> way a program requests services from the OS kernel.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800" smtClean="0"/>
              <a:t>Implementation varies: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Passed in processor registers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Stored in memory (address in register)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Pushed on the stack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System library (libc) wraps as a C function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Kernel code wraps handler as C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104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kernel exited?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new process</a:t>
            </a:r>
          </a:p>
          <a:p>
            <a:pPr lvl="1"/>
            <a:r>
              <a:rPr lang="en-US" dirty="0" smtClean="0"/>
              <a:t>Including startup</a:t>
            </a:r>
          </a:p>
          <a:p>
            <a:r>
              <a:rPr lang="en-US" dirty="0" smtClean="0"/>
              <a:t>Resuming a process after a trap</a:t>
            </a:r>
          </a:p>
          <a:p>
            <a:pPr lvl="1"/>
            <a:r>
              <a:rPr lang="en-US" dirty="0" smtClean="0"/>
              <a:t>Exception, interrupt or system call</a:t>
            </a:r>
          </a:p>
          <a:p>
            <a:r>
              <a:rPr lang="en-US" dirty="0" smtClean="0"/>
              <a:t>User-level upcall</a:t>
            </a:r>
          </a:p>
          <a:p>
            <a:pPr lvl="1"/>
            <a:r>
              <a:rPr lang="en-US" dirty="0" smtClean="0"/>
              <a:t>Much like an interrupt, but to user-level</a:t>
            </a:r>
          </a:p>
          <a:p>
            <a:r>
              <a:rPr lang="en-US" i="1" dirty="0" smtClean="0"/>
              <a:t>Switching to another process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937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Introduction: Why?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Roles of the 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Referee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Illusionist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Glue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Structure of an 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831D4-CC91-4F00-9189-575AB41CE632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Today: </a:t>
            </a:r>
            <a:r>
              <a:rPr lang="en-US" dirty="0" smtClean="0"/>
              <a:t>We </a:t>
            </a:r>
            <a:r>
              <a:rPr lang="en-US" dirty="0" smtClean="0"/>
              <a:t>start on Operating Systems!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Demystify operating systems themselves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is an OS?  What does it do?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is its structure?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How do the OS and applications relate to each other?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services does the OS provide?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Quintessential “systems” problem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Non-</a:t>
            </a:r>
            <a:r>
              <a:rPr lang="en-US" dirty="0" err="1" smtClean="0"/>
              <a:t>idealizable</a:t>
            </a:r>
            <a:r>
              <a:rPr lang="en-US" dirty="0" smtClean="0"/>
              <a:t> / non-reducible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Scaling, emergent properties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Concurrency and asynchrony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A59C1-DD27-4FA2-9F22-2957005431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14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the web:</a:t>
            </a:r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http://ospp.cs.washington.edu/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4630"/>
            <a:ext cx="4038600" cy="4497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19CA9-1258-4FB0-B281-1DCB52EFB2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552043"/>
      </p:ext>
    </p:extLst>
  </p:cSld>
  <p:clrMapOvr>
    <a:masterClrMapping/>
  </p:clrMapOvr>
</p:sld>
</file>

<file path=ppt/theme/theme1.xml><?xml version="1.0" encoding="utf-8"?>
<a:theme xmlns:a="http://schemas.openxmlformats.org/drawingml/2006/main" name="eth_praesentation_4zu3_ETH2">
  <a:themeElements>
    <a:clrScheme name="ETH Zuerich - ETH 2">
      <a:dk1>
        <a:sysClr val="windowText" lastClr="000000"/>
      </a:dk1>
      <a:lt1>
        <a:sysClr val="window" lastClr="FFFFFF"/>
      </a:lt1>
      <a:dk2>
        <a:srgbClr val="1269B0"/>
      </a:dk2>
      <a:lt2>
        <a:srgbClr val="485A2C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46443</TotalTime>
  <Words>2348</Words>
  <Application>Microsoft Office PowerPoint</Application>
  <PresentationFormat>On-screen Show (4:3)</PresentationFormat>
  <Paragraphs>644</Paragraphs>
  <Slides>69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eth_praesentation_4zu3_ETH2</vt:lpstr>
      <vt:lpstr>Networks and Operating Systems (252-0062-00)‏  Chapter 1:  Introduction to Operating Systems </vt:lpstr>
      <vt:lpstr>Administrivia</vt:lpstr>
      <vt:lpstr>More Administrivia</vt:lpstr>
      <vt:lpstr>Exam</vt:lpstr>
      <vt:lpstr>Course Outline</vt:lpstr>
      <vt:lpstr>Birds-eye perspective</vt:lpstr>
      <vt:lpstr>Today: We start on Operating Systems!</vt:lpstr>
      <vt:lpstr>Goals</vt:lpstr>
      <vt:lpstr>The Book</vt:lpstr>
      <vt:lpstr>Also worth a look</vt:lpstr>
      <vt:lpstr>Also worth a look</vt:lpstr>
      <vt:lpstr>Introduction to  Operating Systems</vt:lpstr>
      <vt:lpstr>Why learn about Operating Systems?</vt:lpstr>
      <vt:lpstr>Why learn about Operating Systems?</vt:lpstr>
      <vt:lpstr>Why learn about Operating Systems?</vt:lpstr>
      <vt:lpstr>There are lots of operating systems concepts…</vt:lpstr>
      <vt:lpstr>There are lots of  operating systems…</vt:lpstr>
      <vt:lpstr>Goals:  what makes a good OS?</vt:lpstr>
      <vt:lpstr>Goals:  what makes a good OS?</vt:lpstr>
      <vt:lpstr>Goals:  what makes a good OS?</vt:lpstr>
      <vt:lpstr>Goals:  what makes a good OS?</vt:lpstr>
      <vt:lpstr>Goals:  what makes a good OS?</vt:lpstr>
      <vt:lpstr>Goals:  what makes a good OS?</vt:lpstr>
      <vt:lpstr>Operating Systems</vt:lpstr>
      <vt:lpstr>Operating Systems</vt:lpstr>
      <vt:lpstr>Operating Systems</vt:lpstr>
      <vt:lpstr>Operating Systems</vt:lpstr>
      <vt:lpstr>Operating System Roles</vt:lpstr>
      <vt:lpstr>OS roles</vt:lpstr>
      <vt:lpstr>The Referee:</vt:lpstr>
      <vt:lpstr>The OS as Referee</vt:lpstr>
      <vt:lpstr>The OS as Referee</vt:lpstr>
      <vt:lpstr>The OS as Referee</vt:lpstr>
      <vt:lpstr>Resource management goals</vt:lpstr>
      <vt:lpstr>Resource management goals</vt:lpstr>
      <vt:lpstr>Example: Threads</vt:lpstr>
      <vt:lpstr>The Illusionist</vt:lpstr>
      <vt:lpstr>How?</vt:lpstr>
      <vt:lpstr>Why?</vt:lpstr>
      <vt:lpstr>Example: Virtual Memory</vt:lpstr>
      <vt:lpstr>Example: Paged virtual memory</vt:lpstr>
      <vt:lpstr>Example: virtual machines</vt:lpstr>
      <vt:lpstr>Example: Files (or database!)</vt:lpstr>
      <vt:lpstr>Example: Windows (not the Microsoft OS)</vt:lpstr>
      <vt:lpstr>Example: virtual circuits</vt:lpstr>
      <vt:lpstr>Example: VLANs</vt:lpstr>
      <vt:lpstr>Glue: the OS as  Abstract Machine</vt:lpstr>
      <vt:lpstr>The OS as Glue</vt:lpstr>
      <vt:lpstr>Services provided by an OS</vt:lpstr>
      <vt:lpstr>Operating System Structure</vt:lpstr>
      <vt:lpstr>General OS structure</vt:lpstr>
      <vt:lpstr>Privileged Mode and User Mode</vt:lpstr>
      <vt:lpstr>General OS structure</vt:lpstr>
      <vt:lpstr>Kernel</vt:lpstr>
      <vt:lpstr>The kernel is a program!</vt:lpstr>
      <vt:lpstr>General OS structure</vt:lpstr>
      <vt:lpstr>System Libraries</vt:lpstr>
      <vt:lpstr>General OS structure</vt:lpstr>
      <vt:lpstr>Daemons</vt:lpstr>
      <vt:lpstr>Entering and exiting the kernel</vt:lpstr>
      <vt:lpstr>When is the kernel entered?</vt:lpstr>
      <vt:lpstr>Recall: System Calls</vt:lpstr>
      <vt:lpstr>Recall: System Calls</vt:lpstr>
      <vt:lpstr>Recall: System Calls</vt:lpstr>
      <vt:lpstr>Recall: System Calls</vt:lpstr>
      <vt:lpstr>Recall: System Calls</vt:lpstr>
      <vt:lpstr>Recall: System Calls</vt:lpstr>
      <vt:lpstr>System call arguments</vt:lpstr>
      <vt:lpstr>When is the kernel exited?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xxx</cp:lastModifiedBy>
  <cp:revision>1282</cp:revision>
  <dcterms:created xsi:type="dcterms:W3CDTF">2013-07-08T20:33:37Z</dcterms:created>
  <dcterms:modified xsi:type="dcterms:W3CDTF">2014-02-13T10:48:06Z</dcterms:modified>
</cp:coreProperties>
</file>